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3"/>
  </p:notesMasterIdLst>
  <p:sldIdLst>
    <p:sldId id="256" r:id="rId2"/>
    <p:sldId id="258" r:id="rId3"/>
    <p:sldId id="281" r:id="rId4"/>
    <p:sldId id="259" r:id="rId5"/>
    <p:sldId id="260" r:id="rId6"/>
    <p:sldId id="276" r:id="rId7"/>
    <p:sldId id="280" r:id="rId8"/>
    <p:sldId id="261" r:id="rId9"/>
    <p:sldId id="265" r:id="rId10"/>
    <p:sldId id="279" r:id="rId11"/>
    <p:sldId id="262" r:id="rId12"/>
    <p:sldId id="263" r:id="rId13"/>
    <p:sldId id="264" r:id="rId14"/>
    <p:sldId id="274" r:id="rId15"/>
    <p:sldId id="266" r:id="rId16"/>
    <p:sldId id="267" r:id="rId17"/>
    <p:sldId id="268" r:id="rId18"/>
    <p:sldId id="269" r:id="rId19"/>
    <p:sldId id="273" r:id="rId20"/>
    <p:sldId id="275" r:id="rId21"/>
    <p:sldId id="28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6" autoAdjust="0"/>
    <p:restoredTop sz="69388" autoAdjust="0"/>
  </p:normalViewPr>
  <p:slideViewPr>
    <p:cSldViewPr>
      <p:cViewPr varScale="1">
        <p:scale>
          <a:sx n="62" d="100"/>
          <a:sy n="62" d="100"/>
        </p:scale>
        <p:origin x="19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B04F605-5689-4A28-B38D-5EDB5C13A72F}" type="slidenum">
              <a:rPr lang="en-US" altLang="en-US"/>
              <a:pPr/>
              <a:t>‹#›</a:t>
            </a:fld>
            <a:endParaRPr lang="en-US" altLang="en-US"/>
          </a:p>
        </p:txBody>
      </p:sp>
    </p:spTree>
    <p:extLst>
      <p:ext uri="{BB962C8B-B14F-4D97-AF65-F5344CB8AC3E}">
        <p14:creationId xmlns:p14="http://schemas.microsoft.com/office/powerpoint/2010/main" val="1186103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B58E79C-631E-481D-8968-D8F113336BFF}" type="slidenum">
              <a:rPr lang="en-US" altLang="en-US">
                <a:latin typeface="Arial" charset="0"/>
              </a:rPr>
              <a:pPr/>
              <a:t>1</a:t>
            </a:fld>
            <a:endParaRPr lang="en-US" altLang="en-US">
              <a:latin typeface="Arial"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u="sng" dirty="0"/>
              <a:t>GFWC and</a:t>
            </a:r>
            <a:r>
              <a:rPr lang="en-US" altLang="en-US" sz="1800" u="sng" baseline="0" dirty="0"/>
              <a:t> GFWC Iowa </a:t>
            </a:r>
            <a:r>
              <a:rPr lang="en-US" altLang="en-US" sz="1800" u="sng" dirty="0"/>
              <a:t>membership</a:t>
            </a:r>
            <a:r>
              <a:rPr lang="en-US" altLang="en-US" sz="1800" dirty="0"/>
              <a:t> </a:t>
            </a:r>
          </a:p>
          <a:p>
            <a:pPr eaLnBrk="1" hangingPunct="1"/>
            <a:endParaRPr lang="en-US" altLang="en-US" sz="1800" dirty="0"/>
          </a:p>
          <a:p>
            <a:pPr eaLnBrk="1" hangingPunct="1"/>
            <a:r>
              <a:rPr lang="en-US" altLang="en-US" sz="1800" dirty="0"/>
              <a:t>A</a:t>
            </a:r>
            <a:r>
              <a:rPr lang="en-US" altLang="en-US" sz="1800" baseline="0" dirty="0"/>
              <a:t>s a member of your local club, y</a:t>
            </a:r>
            <a:r>
              <a:rPr lang="en-US" altLang="en-US" sz="1800" dirty="0"/>
              <a:t>ou are also a member of the GFWC Iowa Federation of Women’s Clubs and the General Federation of Women’s Clubs or GFWC. </a:t>
            </a:r>
          </a:p>
          <a:p>
            <a:pPr eaLnBrk="1" hangingPunct="1"/>
            <a:endParaRPr lang="en-US" altLang="en-US"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10</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altLang="en-US" sz="1600" u="sng" dirty="0"/>
              <a:t>GFWC Iowa</a:t>
            </a:r>
            <a:r>
              <a:rPr lang="en-US" altLang="en-US" sz="1600" u="sng" baseline="0" dirty="0"/>
              <a:t> officers are elected by voting members at the GFWC Iowa annual convention in the even-numbered years. The term of office is two years.</a:t>
            </a:r>
            <a:endParaRPr lang="en-US" altLang="en-US" sz="1600" u="sng" dirty="0"/>
          </a:p>
          <a:p>
            <a:pPr eaLnBrk="1" hangingPunct="1">
              <a:lnSpc>
                <a:spcPct val="90000"/>
              </a:lnSpc>
            </a:pPr>
            <a:endParaRPr lang="en-US" altLang="en-US" sz="1600" u="sng"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23EF075-BE73-4812-9581-C1A576421072}" type="slidenum">
              <a:rPr lang="en-US" altLang="en-US">
                <a:latin typeface="Arial" charset="0"/>
              </a:rPr>
              <a:pPr/>
              <a:t>11</a:t>
            </a:fld>
            <a:endParaRPr lang="en-US" alt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1B4C129-022A-470C-824C-ABD1EA4696C5}" type="slidenum">
              <a:rPr lang="en-US" altLang="en-US">
                <a:latin typeface="Arial" charset="0"/>
              </a:rPr>
              <a:pPr/>
              <a:t>12</a:t>
            </a:fld>
            <a:endParaRPr lang="en-US" alt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56CB838-E23E-401B-AFEC-CC0729E9B382}" type="slidenum">
              <a:rPr lang="en-US" altLang="en-US">
                <a:latin typeface="Arial" charset="0"/>
              </a:rPr>
              <a:pPr/>
              <a:t>13</a:t>
            </a:fld>
            <a:endParaRPr lang="en-US" alt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CA80442-0264-4F84-9903-D83633C73F32}" type="slidenum">
              <a:rPr lang="en-US" altLang="en-US">
                <a:latin typeface="Arial" charset="0"/>
              </a:rPr>
              <a:pPr/>
              <a:t>14</a:t>
            </a:fld>
            <a:endParaRPr lang="en-US" alt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3B173CC-9AA8-45E2-86A8-CA660F4D8CC3}" type="slidenum">
              <a:rPr lang="en-US" altLang="en-US">
                <a:latin typeface="Arial" charset="0"/>
              </a:rPr>
              <a:pPr/>
              <a:t>15</a:t>
            </a:fld>
            <a:endParaRPr lang="en-US" alt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3BAC6BF-38CD-4840-8BA2-557F25CB09F0}" type="slidenum">
              <a:rPr lang="en-US" altLang="en-US">
                <a:latin typeface="Arial" charset="0"/>
              </a:rPr>
              <a:pPr/>
              <a:t>16</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Member Benefits</a:t>
            </a:r>
          </a:p>
          <a:p>
            <a:pPr eaLnBrk="1" hangingPunct="1">
              <a:lnSpc>
                <a:spcPct val="90000"/>
              </a:lnSpc>
            </a:pPr>
            <a:endParaRPr lang="en-US" altLang="en-US" sz="1600" u="sng" dirty="0"/>
          </a:p>
          <a:p>
            <a:pPr eaLnBrk="1" hangingPunct="1">
              <a:lnSpc>
                <a:spcPct val="90000"/>
              </a:lnSpc>
            </a:pPr>
            <a:r>
              <a:rPr lang="en-US" altLang="en-US" sz="1600" dirty="0"/>
              <a:t>The three most common benefits in belonging to a federated club are:  community service, personal growth and development, and fellowship and friendships.</a:t>
            </a:r>
          </a:p>
          <a:p>
            <a:pPr eaLnBrk="1" hangingPunct="1">
              <a:lnSpc>
                <a:spcPct val="90000"/>
              </a:lnSpc>
            </a:pPr>
            <a:endParaRPr lang="en-US" altLang="en-US" sz="1600" dirty="0"/>
          </a:p>
          <a:p>
            <a:pPr eaLnBrk="1" hangingPunct="1">
              <a:lnSpc>
                <a:spcPct val="90000"/>
              </a:lnSpc>
            </a:pPr>
            <a:r>
              <a:rPr lang="en-US" altLang="en-US" sz="1600" dirty="0"/>
              <a:t>As a civic organization, we are able to pinpoint our community needs and strive to meet those needs. </a:t>
            </a:r>
          </a:p>
          <a:p>
            <a:pPr eaLnBrk="1" hangingPunct="1">
              <a:lnSpc>
                <a:spcPct val="90000"/>
              </a:lnSpc>
            </a:pPr>
            <a:endParaRPr lang="en-US" altLang="en-US" sz="1600" dirty="0"/>
          </a:p>
          <a:p>
            <a:pPr eaLnBrk="1" hangingPunct="1">
              <a:lnSpc>
                <a:spcPct val="90000"/>
              </a:lnSpc>
            </a:pPr>
            <a:r>
              <a:rPr lang="en-US" altLang="en-US" sz="1600" dirty="0"/>
              <a:t>At our club meetings, we grow by working together toward common goals.   Our members are taught leadership skills and techniques that help them in all aspects of their lives. </a:t>
            </a:r>
          </a:p>
          <a:p>
            <a:pPr eaLnBrk="1" hangingPunct="1">
              <a:lnSpc>
                <a:spcPct val="90000"/>
              </a:lnSpc>
            </a:pPr>
            <a:endParaRPr lang="en-US" altLang="en-US" sz="1600" dirty="0"/>
          </a:p>
          <a:p>
            <a:pPr eaLnBrk="1" hangingPunct="1">
              <a:lnSpc>
                <a:spcPct val="90000"/>
              </a:lnSpc>
            </a:pPr>
            <a:r>
              <a:rPr lang="en-US" altLang="en-US" sz="1600" dirty="0"/>
              <a:t>Camaraderie is an important benefit of belonging to a federated club.  We share and make friends as we make a difference in our communities.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7D3ED43-DCC4-40AA-B969-85A877BABD46}" type="slidenum">
              <a:rPr lang="en-US" altLang="en-US">
                <a:latin typeface="Arial" charset="0"/>
              </a:rPr>
              <a:pPr/>
              <a:t>17</a:t>
            </a:fld>
            <a:endParaRPr lang="en-US" altLang="en-US">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42180545-5515-4911-B1E9-EBC355A672D0}" type="slidenum">
              <a:rPr lang="en-US" altLang="en-US">
                <a:latin typeface="Arial" charset="0"/>
              </a:rPr>
              <a:pPr/>
              <a:t>18</a:t>
            </a:fld>
            <a:endParaRPr lang="en-US" altLang="en-US">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645B7C0-6A3F-4D6D-A847-A45D57269820}" type="slidenum">
              <a:rPr lang="en-US" altLang="en-US">
                <a:latin typeface="Arial" charset="0"/>
              </a:rPr>
              <a:pPr/>
              <a:t>19</a:t>
            </a:fld>
            <a:endParaRPr lang="en-US" alt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i="0" u="sng" dirty="0"/>
              <a:t>Sharing</a:t>
            </a:r>
            <a:r>
              <a:rPr lang="en-US" altLang="en-US" sz="1600" i="0" u="sng" baseline="0" dirty="0"/>
              <a:t> our message</a:t>
            </a:r>
            <a:endParaRPr lang="en-US" altLang="en-US" sz="1600" i="1" dirty="0"/>
          </a:p>
          <a:p>
            <a:pPr eaLnBrk="1" hangingPunct="1">
              <a:lnSpc>
                <a:spcPct val="90000"/>
              </a:lnSpc>
            </a:pPr>
            <a:endParaRPr lang="en-US" altLang="en-US" sz="1600" i="1" dirty="0"/>
          </a:p>
          <a:p>
            <a:pPr eaLnBrk="1" hangingPunct="1">
              <a:lnSpc>
                <a:spcPct val="90000"/>
              </a:lnSpc>
            </a:pPr>
            <a:r>
              <a:rPr lang="en-US" altLang="en-US" sz="1600" dirty="0"/>
              <a:t>The GFWC Clubwoman magazine is published quarterly by GFWC headquarters and provides a link to all clubwomen around the world and is published digitally. GFWC News &amp; Notes</a:t>
            </a:r>
            <a:r>
              <a:rPr lang="en-US" altLang="en-US" sz="1600" baseline="0" dirty="0"/>
              <a:t> is a weekly electronic newsletter published by GFWC.  It is available by email and on the website.</a:t>
            </a: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7E4682B-2949-4102-96A4-C1E56D1EE15B}" type="slidenum">
              <a:rPr lang="en-US" altLang="en-US">
                <a:latin typeface="Arial" charset="0"/>
              </a:rPr>
              <a:pPr/>
              <a:t>2</a:t>
            </a:fld>
            <a:endParaRPr lang="en-US" altLang="en-US">
              <a:latin typeface="Arial"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u="sng" dirty="0"/>
              <a:t>GFWC Headquarters</a:t>
            </a:r>
            <a:r>
              <a:rPr lang="en-US" altLang="en-US" sz="1600" dirty="0"/>
              <a:t> </a:t>
            </a:r>
          </a:p>
          <a:p>
            <a:pPr eaLnBrk="1" hangingPunct="1"/>
            <a:endParaRPr lang="en-US" altLang="en-US" sz="1600" dirty="0"/>
          </a:p>
          <a:p>
            <a:r>
              <a:rPr lang="en-US" sz="1200" kern="1200" dirty="0">
                <a:solidFill>
                  <a:schemeClr val="tx1"/>
                </a:solidFill>
                <a:effectLst/>
                <a:latin typeface="Arial" charset="0"/>
                <a:ea typeface="+mn-ea"/>
                <a:cs typeface="+mn-cs"/>
              </a:rPr>
              <a:t>Our International headquarters administrative offices are located at 1734 N Street NW, Washington, DC  20036</a:t>
            </a:r>
            <a:endParaRPr lang="en-US" sz="1600" dirty="0"/>
          </a:p>
          <a:p>
            <a:br>
              <a:rPr lang="en-US" altLang="en-US" sz="1600" dirty="0"/>
            </a:br>
            <a:r>
              <a:rPr lang="en-US" altLang="en-US" sz="1600" dirty="0"/>
              <a:t>This is the home of the GFWC</a:t>
            </a:r>
            <a:r>
              <a:rPr lang="en-US" altLang="en-US" sz="1600" baseline="0" dirty="0"/>
              <a:t> International President during her two-year term.</a:t>
            </a:r>
            <a:endParaRPr lang="en-US" altLang="en-US" sz="1600" dirty="0"/>
          </a:p>
          <a:p>
            <a:pPr eaLnBrk="1" hangingPunct="1"/>
            <a:endParaRPr lang="en-US" altLang="en-US" sz="1600" dirty="0"/>
          </a:p>
          <a:p>
            <a:pPr eaLnBrk="1" hangingPunct="1"/>
            <a:r>
              <a:rPr lang="en-US" altLang="en-US" sz="1600" dirty="0"/>
              <a:t>Our taglines and motto</a:t>
            </a:r>
            <a:r>
              <a:rPr lang="en-US" altLang="en-US" sz="1600" baseline="0" dirty="0"/>
              <a:t> are: Unity in Diversity and Living the Volunteer Spirit.</a:t>
            </a:r>
          </a:p>
          <a:p>
            <a:pPr eaLnBrk="1" hangingPunct="1"/>
            <a:br>
              <a:rPr lang="en-US" altLang="en-US" sz="1600" dirty="0"/>
            </a:br>
            <a:endParaRPr lang="en-US" altLang="en-US" sz="16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20</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Keeping it social (social media)</a:t>
            </a:r>
            <a:endParaRPr lang="en-US" altLang="en-US" sz="1600" i="1" dirty="0"/>
          </a:p>
          <a:p>
            <a:pPr eaLnBrk="1" hangingPunct="1">
              <a:lnSpc>
                <a:spcPct val="90000"/>
              </a:lnSpc>
            </a:pPr>
            <a:endParaRPr lang="en-US" altLang="en-US" sz="1600" i="1" dirty="0"/>
          </a:p>
          <a:p>
            <a:pPr eaLnBrk="1" hangingPunct="1">
              <a:lnSpc>
                <a:spcPct val="90000"/>
              </a:lnSpc>
            </a:pPr>
            <a:r>
              <a:rPr lang="en-US" altLang="en-US" sz="1600" dirty="0"/>
              <a:t>The GFWC HQ website contains the history and mission of the GFWC, information on events and meetings, a member center, publications, and a link to the Women’s History and Resource Center. </a:t>
            </a:r>
          </a:p>
          <a:p>
            <a:pPr eaLnBrk="1" hangingPunct="1">
              <a:lnSpc>
                <a:spcPct val="90000"/>
              </a:lnSpc>
            </a:pPr>
            <a:endParaRPr lang="en-US" altLang="en-US" sz="1600" dirty="0"/>
          </a:p>
          <a:p>
            <a:pPr eaLnBrk="1" hangingPunct="1">
              <a:lnSpc>
                <a:spcPct val="90000"/>
              </a:lnSpc>
            </a:pPr>
            <a:r>
              <a:rPr lang="en-US" altLang="en-US" sz="1600" dirty="0"/>
              <a:t>The GFWC Iowa website is maintained by the GFWC Iowa headquarters secretary and provides up-to-date information on all state federation activities.  </a:t>
            </a:r>
          </a:p>
          <a:p>
            <a:pPr eaLnBrk="1" hangingPunct="1">
              <a:lnSpc>
                <a:spcPct val="90000"/>
              </a:lnSpc>
            </a:pPr>
            <a:endParaRPr lang="en-US" altLang="en-US" sz="1600" dirty="0"/>
          </a:p>
          <a:p>
            <a:pPr eaLnBrk="1" hangingPunct="1">
              <a:lnSpc>
                <a:spcPct val="90000"/>
              </a:lnSpc>
            </a:pPr>
            <a:r>
              <a:rPr lang="en-US" altLang="en-US" sz="1600" dirty="0"/>
              <a:t>GFWC</a:t>
            </a:r>
            <a:r>
              <a:rPr lang="en-US" altLang="en-US" sz="1600" baseline="0" dirty="0"/>
              <a:t> and GFWC Iowa have Facebook pages, Instagram and You Tube.  All members are invited to follow them!</a:t>
            </a: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21</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Keeping it social (social media)</a:t>
            </a:r>
            <a:endParaRPr lang="en-US" altLang="en-US" sz="1600" i="1" dirty="0"/>
          </a:p>
          <a:p>
            <a:pPr eaLnBrk="1" hangingPunct="1">
              <a:lnSpc>
                <a:spcPct val="90000"/>
              </a:lnSpc>
            </a:pPr>
            <a:endParaRPr lang="en-US" altLang="en-US" sz="1600" i="1" dirty="0"/>
          </a:p>
          <a:p>
            <a:pPr eaLnBrk="1" hangingPunct="1">
              <a:lnSpc>
                <a:spcPct val="90000"/>
              </a:lnSpc>
            </a:pPr>
            <a:r>
              <a:rPr lang="en-US" altLang="en-US" sz="1600" dirty="0"/>
              <a:t>The GFWC HQ website contains the history and mission of the GFWC, information on events and meetings, a member center, publications, and a link to the Women’s History and Resource Center. </a:t>
            </a:r>
          </a:p>
          <a:p>
            <a:pPr eaLnBrk="1" hangingPunct="1">
              <a:lnSpc>
                <a:spcPct val="90000"/>
              </a:lnSpc>
            </a:pPr>
            <a:endParaRPr lang="en-US" altLang="en-US" sz="1600" dirty="0"/>
          </a:p>
          <a:p>
            <a:pPr eaLnBrk="1" hangingPunct="1">
              <a:lnSpc>
                <a:spcPct val="90000"/>
              </a:lnSpc>
            </a:pPr>
            <a:r>
              <a:rPr lang="en-US" altLang="en-US" sz="1600" dirty="0"/>
              <a:t>The GFWC (State) website is maintained by the GFWC (State) Webmaster and provides up-to-date information on all state federation activities.  </a:t>
            </a:r>
          </a:p>
          <a:p>
            <a:pPr eaLnBrk="1" hangingPunct="1">
              <a:lnSpc>
                <a:spcPct val="90000"/>
              </a:lnSpc>
            </a:pPr>
            <a:endParaRPr lang="en-US" altLang="en-US" sz="1600" dirty="0"/>
          </a:p>
          <a:p>
            <a:pPr eaLnBrk="1" hangingPunct="1">
              <a:lnSpc>
                <a:spcPct val="90000"/>
              </a:lnSpc>
            </a:pPr>
            <a:r>
              <a:rPr lang="en-US" altLang="en-US" sz="1600" dirty="0"/>
              <a:t>GFWC</a:t>
            </a:r>
            <a:r>
              <a:rPr lang="en-US" altLang="en-US" sz="1600" baseline="0" dirty="0"/>
              <a:t> and GFWC (State) have Facebook pages, Instagram and You Tube.  All members are invited to follow them!</a:t>
            </a:r>
            <a:endParaRPr lang="en-US" altLang="en-US" sz="1600" dirty="0"/>
          </a:p>
          <a:p>
            <a:pPr eaLnBrk="1" hangingPunct="1">
              <a:lnSpc>
                <a:spcPct val="90000"/>
              </a:lnSpc>
            </a:pPr>
            <a:endParaRPr lang="en-US" altLang="en-US" sz="1600" dirty="0"/>
          </a:p>
        </p:txBody>
      </p:sp>
    </p:spTree>
    <p:extLst>
      <p:ext uri="{BB962C8B-B14F-4D97-AF65-F5344CB8AC3E}">
        <p14:creationId xmlns:p14="http://schemas.microsoft.com/office/powerpoint/2010/main" val="250812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7E4682B-2949-4102-96A4-C1E56D1EE15B}" type="slidenum">
              <a:rPr lang="en-US" altLang="en-US">
                <a:latin typeface="Arial" charset="0"/>
              </a:rPr>
              <a:pPr/>
              <a:t>3</a:t>
            </a:fld>
            <a:endParaRPr lang="en-US" altLang="en-US">
              <a:latin typeface="Arial"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u="sng" dirty="0"/>
              <a:t>GFWC Women’s History</a:t>
            </a:r>
            <a:r>
              <a:rPr lang="en-US" altLang="en-US" sz="1600" u="sng" baseline="0" dirty="0"/>
              <a:t> and Resource Center</a:t>
            </a:r>
          </a:p>
          <a:p>
            <a:pPr eaLnBrk="1" hangingPunct="1"/>
            <a:endParaRPr lang="en-US" altLang="en-US" sz="1600" dirty="0"/>
          </a:p>
          <a:p>
            <a:pPr eaLnBrk="1" hangingPunct="1"/>
            <a:r>
              <a:rPr lang="en-US" altLang="en-US" sz="1600" dirty="0"/>
              <a:t>The GFWC Women’s History and Resource Center is</a:t>
            </a:r>
            <a:r>
              <a:rPr lang="en-US" altLang="en-US" sz="1600" baseline="0" dirty="0"/>
              <a:t> also located in Washington, DC.</a:t>
            </a:r>
            <a:r>
              <a:rPr lang="en-US" sz="1200" b="0" i="0" kern="1200" dirty="0">
                <a:solidFill>
                  <a:schemeClr val="tx1"/>
                </a:solidFill>
                <a:effectLst/>
                <a:latin typeface="Arial" charset="0"/>
                <a:ea typeface="+mn-ea"/>
                <a:cs typeface="+mn-cs"/>
              </a:rPr>
              <a:t> </a:t>
            </a:r>
            <a:r>
              <a:rPr lang="en-US" sz="1200" b="0" i="0" kern="1200" baseline="0" dirty="0">
                <a:solidFill>
                  <a:schemeClr val="tx1"/>
                </a:solidFill>
                <a:effectLst/>
                <a:latin typeface="Arial" charset="0"/>
                <a:ea typeface="+mn-ea"/>
                <a:cs typeface="+mn-cs"/>
              </a:rPr>
              <a:t> The WHRC</a:t>
            </a:r>
            <a:r>
              <a:rPr lang="en-US" sz="1200" b="0" i="0" kern="1200" dirty="0">
                <a:solidFill>
                  <a:schemeClr val="tx1"/>
                </a:solidFill>
                <a:effectLst/>
                <a:latin typeface="Arial" charset="0"/>
                <a:ea typeface="+mn-ea"/>
                <a:cs typeface="+mn-cs"/>
              </a:rPr>
              <a:t> collects, preserves, interprets, and promotes the history of the GFWC and women volunteers. The WHRC documents the social and political contributions of GFWC clubwomen from 1890 to the present through the GFWC archives, related special collections, and publications.</a:t>
            </a:r>
            <a:br>
              <a:rPr lang="en-US" altLang="en-US" sz="1600" dirty="0"/>
            </a:br>
            <a:endParaRPr lang="en-US" alt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FA8F400-98FA-4B74-9680-0A853C239D62}" type="slidenum">
              <a:rPr lang="en-US" altLang="en-US">
                <a:latin typeface="Arial" charset="0"/>
              </a:rPr>
              <a:pPr/>
              <a:t>4</a:t>
            </a:fld>
            <a:endParaRPr lang="en-US" altLang="en-US">
              <a:latin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History of GFWC</a:t>
            </a:r>
            <a:r>
              <a:rPr lang="en-US" altLang="en-US" sz="1600" dirty="0"/>
              <a:t> </a:t>
            </a:r>
          </a:p>
          <a:p>
            <a:pPr eaLnBrk="1" hangingPunct="1">
              <a:lnSpc>
                <a:spcPct val="90000"/>
              </a:lnSpc>
            </a:pPr>
            <a:endParaRPr lang="en-US" altLang="en-US" sz="1600" dirty="0"/>
          </a:p>
          <a:p>
            <a:pPr eaLnBrk="1" hangingPunct="1">
              <a:lnSpc>
                <a:spcPct val="90000"/>
              </a:lnSpc>
            </a:pPr>
            <a:r>
              <a:rPr lang="en-US" altLang="en-US" sz="1600" dirty="0"/>
              <a:t>GFWC has</a:t>
            </a:r>
            <a:r>
              <a:rPr lang="en-US" altLang="en-US" sz="1600" baseline="0" dirty="0"/>
              <a:t> a rich history since its founding in 1890</a:t>
            </a:r>
            <a:r>
              <a:rPr lang="en-US" altLang="en-US" sz="1600" dirty="0"/>
              <a:t>.</a:t>
            </a:r>
          </a:p>
          <a:p>
            <a:pPr eaLnBrk="1" hangingPunct="1">
              <a:lnSpc>
                <a:spcPct val="90000"/>
              </a:lnSpc>
            </a:pPr>
            <a:endParaRPr lang="en-US" altLang="en-US" sz="1600" dirty="0"/>
          </a:p>
          <a:p>
            <a:pPr eaLnBrk="1" hangingPunct="1">
              <a:lnSpc>
                <a:spcPct val="90000"/>
              </a:lnSpc>
            </a:pPr>
            <a:r>
              <a:rPr lang="en-US" altLang="en-US" sz="1600" dirty="0"/>
              <a:t>In 1868, Jennie June Croly, an accomplished New York newspaperwoman, was denied admittance to a </a:t>
            </a:r>
          </a:p>
          <a:p>
            <a:pPr eaLnBrk="1" hangingPunct="1">
              <a:lnSpc>
                <a:spcPct val="90000"/>
              </a:lnSpc>
            </a:pPr>
            <a:r>
              <a:rPr lang="en-US" altLang="en-US" sz="1600" dirty="0"/>
              <a:t>Banquet honoring Charles Dickens at the all-male New York Press Club, simply because she was a woman.  </a:t>
            </a:r>
          </a:p>
          <a:p>
            <a:pPr eaLnBrk="1" hangingPunct="1">
              <a:lnSpc>
                <a:spcPct val="90000"/>
              </a:lnSpc>
            </a:pPr>
            <a:r>
              <a:rPr lang="en-US" altLang="en-US" sz="1600" dirty="0"/>
              <a:t>Outraged, she was determined to organize a club for women.  The General Federation was founded in 1890, </a:t>
            </a:r>
          </a:p>
          <a:p>
            <a:pPr eaLnBrk="1" hangingPunct="1">
              <a:lnSpc>
                <a:spcPct val="90000"/>
              </a:lnSpc>
            </a:pPr>
            <a:r>
              <a:rPr lang="en-US" altLang="en-US" sz="1600" dirty="0"/>
              <a:t>with the motto, “Unity in Diversity.” </a:t>
            </a:r>
          </a:p>
          <a:p>
            <a:pPr eaLnBrk="1" hangingPunct="1">
              <a:lnSpc>
                <a:spcPct val="90000"/>
              </a:lnSpc>
            </a:pPr>
            <a:endParaRPr lang="en-US" altLang="en-US" sz="1600" dirty="0"/>
          </a:p>
          <a:p>
            <a:pPr eaLnBrk="1" hangingPunct="1">
              <a:lnSpc>
                <a:spcPct val="90000"/>
              </a:lnSpc>
            </a:pPr>
            <a:r>
              <a:rPr lang="en-US" altLang="en-US" sz="1600" dirty="0"/>
              <a:t>This group of women has grown into one of the largest organizations of volunteer women in the world.</a:t>
            </a:r>
            <a:endParaRPr lang="en-US" altLang="en-US" sz="2000" dirty="0"/>
          </a:p>
          <a:p>
            <a:pPr eaLnBrk="1" hangingPunct="1">
              <a:lnSpc>
                <a:spcPct val="90000"/>
              </a:lnSpc>
            </a:pPr>
            <a:endParaRPr lang="en-US" altLang="en-US" sz="2000" dirty="0"/>
          </a:p>
          <a:p>
            <a:pPr eaLnBrk="1" hangingPunct="1">
              <a:lnSpc>
                <a:spcPct val="90000"/>
              </a:lnSpc>
            </a:pPr>
            <a:r>
              <a:rPr lang="en-US" sz="1600" kern="1200" dirty="0">
                <a:solidFill>
                  <a:schemeClr val="tx1"/>
                </a:solidFill>
                <a:effectLst/>
                <a:latin typeface="Arial" charset="0"/>
                <a:ea typeface="+mn-ea"/>
                <a:cs typeface="+mn-cs"/>
              </a:rPr>
              <a:t>GFWC has nearly 60,000 members in affiliated clubs in every state, the District of Columbia, and </a:t>
            </a:r>
            <a:r>
              <a:rPr lang="en-US" sz="1600" b="1" i="1" u="sng" kern="1200" dirty="0">
                <a:solidFill>
                  <a:srgbClr val="00B0F0"/>
                </a:solidFill>
                <a:effectLst/>
                <a:latin typeface="Arial" charset="0"/>
                <a:ea typeface="+mn-ea"/>
                <a:cs typeface="+mn-cs"/>
              </a:rPr>
              <a:t>more than a dozen countries</a:t>
            </a:r>
            <a:r>
              <a:rPr lang="en-US" sz="1600" kern="1200" dirty="0">
                <a:solidFill>
                  <a:srgbClr val="FF0066"/>
                </a:solidFill>
                <a:effectLst/>
                <a:latin typeface="Arial" charset="0"/>
                <a:ea typeface="+mn-ea"/>
                <a:cs typeface="+mn-cs"/>
              </a:rPr>
              <a:t>.</a:t>
            </a:r>
          </a:p>
          <a:p>
            <a:pPr eaLnBrk="1" hangingPunct="1">
              <a:lnSpc>
                <a:spcPct val="90000"/>
              </a:lnSpc>
            </a:pP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570DF0C-EC67-47D0-B14D-02D927BB4811}" type="slidenum">
              <a:rPr lang="en-US" altLang="en-US">
                <a:latin typeface="Arial" charset="0"/>
              </a:rPr>
              <a:pPr/>
              <a:t>5</a:t>
            </a:fld>
            <a:endParaRPr lang="en-US" altLang="en-US">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GFWC – Libraries, Food and Drug Act and Child Labor Laws</a:t>
            </a:r>
            <a:r>
              <a:rPr lang="en-US" altLang="en-US" sz="1600" dirty="0"/>
              <a:t> </a:t>
            </a:r>
          </a:p>
          <a:p>
            <a:pPr eaLnBrk="1" hangingPunct="1">
              <a:lnSpc>
                <a:spcPct val="90000"/>
              </a:lnSpc>
            </a:pPr>
            <a:endParaRPr lang="en-US" altLang="en-US" sz="1600" dirty="0"/>
          </a:p>
          <a:p>
            <a:pPr eaLnBrk="1" hangingPunct="1">
              <a:lnSpc>
                <a:spcPct val="90000"/>
              </a:lnSpc>
            </a:pPr>
            <a:r>
              <a:rPr lang="en-US" altLang="en-US" sz="1600" dirty="0"/>
              <a:t>GFWC was instrumental in establishing most of the nation’s libraries and helped to pass the Pure Food </a:t>
            </a:r>
          </a:p>
          <a:p>
            <a:pPr eaLnBrk="1" hangingPunct="1">
              <a:lnSpc>
                <a:spcPct val="90000"/>
              </a:lnSpc>
            </a:pPr>
            <a:r>
              <a:rPr lang="en-US" altLang="en-US" sz="1600" dirty="0"/>
              <a:t>and Drug Act and the first child labor laws. </a:t>
            </a:r>
          </a:p>
          <a:p>
            <a:pPr eaLnBrk="1" hangingPunct="1">
              <a:lnSpc>
                <a:spcPct val="90000"/>
              </a:lnSpc>
            </a:pPr>
            <a:endParaRPr lang="en-US" altLang="en-US"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6A7A122-5219-451C-9338-CD535BAE576D}" type="slidenum">
              <a:rPr lang="en-US" altLang="en-US">
                <a:latin typeface="Arial" charset="0"/>
              </a:rPr>
              <a:pPr/>
              <a:t>6</a:t>
            </a:fld>
            <a:endParaRPr lang="en-US" alt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Flow Chart of Information</a:t>
            </a:r>
          </a:p>
          <a:p>
            <a:pPr eaLnBrk="1" hangingPunct="1">
              <a:lnSpc>
                <a:spcPct val="90000"/>
              </a:lnSpc>
            </a:pPr>
            <a:endParaRPr lang="en-US" altLang="en-US" sz="1600" u="sng" dirty="0"/>
          </a:p>
          <a:p>
            <a:pPr eaLnBrk="1" hangingPunct="1">
              <a:lnSpc>
                <a:spcPct val="90000"/>
              </a:lnSpc>
            </a:pPr>
            <a:r>
              <a:rPr lang="en-US" altLang="en-US" sz="1600" dirty="0"/>
              <a:t>This chart shows how information passes from GFWC</a:t>
            </a:r>
            <a:r>
              <a:rPr lang="en-US" altLang="en-US" sz="1600" baseline="0" dirty="0"/>
              <a:t> to the regions and state federations. </a:t>
            </a:r>
            <a:endParaRPr lang="en-US" altLang="en-US" sz="1600" dirty="0"/>
          </a:p>
          <a:p>
            <a:pPr eaLnBrk="1" hangingPunct="1">
              <a:lnSpc>
                <a:spcPct val="90000"/>
              </a:lnSpc>
            </a:pPr>
            <a:endParaRPr lang="en-US" alt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9C08A19-0F51-4BAA-B560-B91F0EC69F18}" type="slidenum">
              <a:rPr lang="en-US" altLang="en-US">
                <a:latin typeface="Arial" charset="0"/>
              </a:rPr>
              <a:pPr/>
              <a:t>7</a:t>
            </a:fld>
            <a:endParaRPr lang="en-US" alt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GFWC International</a:t>
            </a:r>
            <a:r>
              <a:rPr lang="en-US" altLang="en-US" sz="1600" u="sng" baseline="0" dirty="0"/>
              <a:t> officers are elected by voting members at the GFWC annual convention in the even-numbered years. The term of office is two years.</a:t>
            </a:r>
            <a:endParaRPr lang="en-US" altLang="en-US" sz="1600" u="sng"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A0EEAAE-D852-486A-8F26-D1A167D4BA67}" type="slidenum">
              <a:rPr lang="en-US" altLang="en-US">
                <a:latin typeface="Arial" charset="0"/>
              </a:rPr>
              <a:pPr/>
              <a:t>8</a:t>
            </a:fld>
            <a:endParaRPr lang="en-US" altLang="en-US">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GFWC</a:t>
            </a:r>
            <a:r>
              <a:rPr lang="en-US" altLang="en-US" sz="1600" u="sng" baseline="0" dirty="0"/>
              <a:t> Iowa </a:t>
            </a:r>
            <a:r>
              <a:rPr lang="en-US" altLang="en-US" sz="1600" u="sng" dirty="0"/>
              <a:t>Headquarters</a:t>
            </a:r>
          </a:p>
          <a:p>
            <a:pPr eaLnBrk="1" hangingPunct="1">
              <a:lnSpc>
                <a:spcPct val="90000"/>
              </a:lnSpc>
            </a:pPr>
            <a:endParaRPr lang="en-US" altLang="en-US" sz="1600" u="sng" dirty="0"/>
          </a:p>
          <a:p>
            <a:pPr eaLnBrk="1" hangingPunct="1">
              <a:lnSpc>
                <a:spcPct val="90000"/>
              </a:lnSpc>
            </a:pPr>
            <a:r>
              <a:rPr lang="en-US" altLang="en-US" sz="1600" dirty="0"/>
              <a:t>Our state headquarters is located in Des Moines, Iowa.  Headquarters secretary is Cindy </a:t>
            </a:r>
            <a:r>
              <a:rPr lang="en-US" altLang="en-US" sz="1600" dirty="0" err="1"/>
              <a:t>Andorf</a:t>
            </a:r>
            <a:r>
              <a:rPr lang="en-US" altLang="en-US" sz="1600" dirty="0"/>
              <a:t>.</a:t>
            </a:r>
          </a:p>
          <a:p>
            <a:pPr eaLnBrk="1" hangingPunct="1">
              <a:lnSpc>
                <a:spcPct val="90000"/>
              </a:lnSpc>
            </a:pPr>
            <a:r>
              <a:rPr lang="en-US" altLang="en-US" sz="1600" dirty="0"/>
              <a:t>The office is the repository of the organization’s archives dating to its 1895 inception.  Furnishings and art objects have been donated by clubs, members and businesses.  </a:t>
            </a:r>
          </a:p>
          <a:p>
            <a:pPr eaLnBrk="1" hangingPunct="1">
              <a:lnSpc>
                <a:spcPct val="90000"/>
              </a:lnSpc>
            </a:pPr>
            <a:endParaRPr lang="en-US" altLang="en-US" sz="1600" dirty="0"/>
          </a:p>
          <a:p>
            <a:pPr eaLnBrk="1" hangingPunct="1">
              <a:lnSpc>
                <a:spcPct val="90000"/>
              </a:lnSpc>
            </a:pPr>
            <a:r>
              <a:rPr lang="en-US" altLang="en-US" sz="1600" dirty="0"/>
              <a:t>The president of GFWC Iowa and the executive committee members oversee the operation of our state Federation.  Our state membership is over 550.</a:t>
            </a:r>
          </a:p>
          <a:p>
            <a:pPr eaLnBrk="1" hangingPunct="1">
              <a:lnSpc>
                <a:spcPct val="90000"/>
              </a:lnSpc>
            </a:pPr>
            <a:endParaRPr lang="en-US" altLang="en-US" sz="16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6A7A122-5219-451C-9338-CD535BAE576D}" type="slidenum">
              <a:rPr lang="en-US" altLang="en-US">
                <a:latin typeface="Arial" charset="0"/>
              </a:rPr>
              <a:pPr/>
              <a:t>9</a:t>
            </a:fld>
            <a:endParaRPr lang="en-US" alt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600" u="sng" dirty="0"/>
              <a:t>Flow Chart of Information</a:t>
            </a:r>
          </a:p>
          <a:p>
            <a:pPr eaLnBrk="1" hangingPunct="1">
              <a:lnSpc>
                <a:spcPct val="90000"/>
              </a:lnSpc>
            </a:pPr>
            <a:endParaRPr lang="en-US" altLang="en-US" sz="1600" u="sng" dirty="0"/>
          </a:p>
          <a:p>
            <a:pPr eaLnBrk="1" hangingPunct="1">
              <a:lnSpc>
                <a:spcPct val="90000"/>
              </a:lnSpc>
            </a:pPr>
            <a:r>
              <a:rPr lang="en-US" altLang="en-US" sz="1600" dirty="0"/>
              <a:t>This chart shows how information passes from the GFWC Iowa president and executive committee members</a:t>
            </a:r>
          </a:p>
          <a:p>
            <a:pPr eaLnBrk="1" hangingPunct="1">
              <a:lnSpc>
                <a:spcPct val="90000"/>
              </a:lnSpc>
            </a:pPr>
            <a:r>
              <a:rPr lang="en-US" altLang="en-US" sz="1600" dirty="0"/>
              <a:t>to the club officers and the general membership. </a:t>
            </a:r>
          </a:p>
          <a:p>
            <a:pPr eaLnBrk="1" hangingPunct="1">
              <a:lnSpc>
                <a:spcPct val="90000"/>
              </a:lnSpc>
            </a:pPr>
            <a:endParaRPr lang="en-US" altLang="en-US"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CB8CEA4-5806-4B02-86FC-FEDE0D6AF0E4}" type="slidenum">
              <a:rPr lang="en-US" altLang="en-US" smtClean="0"/>
              <a:pPr/>
              <a:t>‹#›</a:t>
            </a:fld>
            <a:endParaRPr lang="en-US" altLang="en-US"/>
          </a:p>
        </p:txBody>
      </p:sp>
    </p:spTree>
    <p:extLst>
      <p:ext uri="{BB962C8B-B14F-4D97-AF65-F5344CB8AC3E}">
        <p14:creationId xmlns:p14="http://schemas.microsoft.com/office/powerpoint/2010/main" val="99149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7CCC9A-392E-47A3-A4C7-EDD626348CE4}" type="slidenum">
              <a:rPr lang="en-US" altLang="en-US" smtClean="0"/>
              <a:pPr/>
              <a:t>‹#›</a:t>
            </a:fld>
            <a:endParaRPr lang="en-US" altLang="en-US"/>
          </a:p>
        </p:txBody>
      </p:sp>
    </p:spTree>
    <p:extLst>
      <p:ext uri="{BB962C8B-B14F-4D97-AF65-F5344CB8AC3E}">
        <p14:creationId xmlns:p14="http://schemas.microsoft.com/office/powerpoint/2010/main" val="586121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40B6455-1AB5-401F-85FD-8AC55F5DC527}" type="slidenum">
              <a:rPr lang="en-US" altLang="en-US" smtClean="0"/>
              <a:pPr/>
              <a:t>‹#›</a:t>
            </a:fld>
            <a:endParaRPr lang="en-US" altLang="en-US"/>
          </a:p>
        </p:txBody>
      </p:sp>
    </p:spTree>
    <p:extLst>
      <p:ext uri="{BB962C8B-B14F-4D97-AF65-F5344CB8AC3E}">
        <p14:creationId xmlns:p14="http://schemas.microsoft.com/office/powerpoint/2010/main" val="240567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440694-6C52-4254-9FA5-EFF999BB18AF}" type="slidenum">
              <a:rPr lang="en-US" altLang="en-US" smtClean="0"/>
              <a:pPr/>
              <a:t>‹#›</a:t>
            </a:fld>
            <a:endParaRPr lang="en-US" altLang="en-US"/>
          </a:p>
        </p:txBody>
      </p:sp>
    </p:spTree>
    <p:extLst>
      <p:ext uri="{BB962C8B-B14F-4D97-AF65-F5344CB8AC3E}">
        <p14:creationId xmlns:p14="http://schemas.microsoft.com/office/powerpoint/2010/main" val="411361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BA8AE2A-C4BF-49FC-85FA-2E0AAF77EAAC}" type="slidenum">
              <a:rPr lang="en-US" altLang="en-US" smtClean="0"/>
              <a:pPr/>
              <a:t>‹#›</a:t>
            </a:fld>
            <a:endParaRPr lang="en-US" altLang="en-US"/>
          </a:p>
        </p:txBody>
      </p:sp>
    </p:spTree>
    <p:extLst>
      <p:ext uri="{BB962C8B-B14F-4D97-AF65-F5344CB8AC3E}">
        <p14:creationId xmlns:p14="http://schemas.microsoft.com/office/powerpoint/2010/main" val="114424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21F5AD5-0744-4213-8814-B4765E1D100D}" type="slidenum">
              <a:rPr lang="en-US" altLang="en-US" smtClean="0"/>
              <a:pPr/>
              <a:t>‹#›</a:t>
            </a:fld>
            <a:endParaRPr lang="en-US" altLang="en-US"/>
          </a:p>
        </p:txBody>
      </p:sp>
    </p:spTree>
    <p:extLst>
      <p:ext uri="{BB962C8B-B14F-4D97-AF65-F5344CB8AC3E}">
        <p14:creationId xmlns:p14="http://schemas.microsoft.com/office/powerpoint/2010/main" val="115509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BE94E4B-7D03-4C5F-916B-CBB89F8D91EB}" type="slidenum">
              <a:rPr lang="en-US" altLang="en-US" smtClean="0"/>
              <a:pPr/>
              <a:t>‹#›</a:t>
            </a:fld>
            <a:endParaRPr lang="en-US" altLang="en-US"/>
          </a:p>
        </p:txBody>
      </p:sp>
    </p:spTree>
    <p:extLst>
      <p:ext uri="{BB962C8B-B14F-4D97-AF65-F5344CB8AC3E}">
        <p14:creationId xmlns:p14="http://schemas.microsoft.com/office/powerpoint/2010/main" val="147232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DEB33D2-8C9B-43E1-89AB-B82A8E3AC099}" type="slidenum">
              <a:rPr lang="en-US" altLang="en-US" smtClean="0"/>
              <a:pPr/>
              <a:t>‹#›</a:t>
            </a:fld>
            <a:endParaRPr lang="en-US" altLang="en-US"/>
          </a:p>
        </p:txBody>
      </p:sp>
    </p:spTree>
    <p:extLst>
      <p:ext uri="{BB962C8B-B14F-4D97-AF65-F5344CB8AC3E}">
        <p14:creationId xmlns:p14="http://schemas.microsoft.com/office/powerpoint/2010/main" val="348545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B0ED3EC-8EB1-42A9-BF51-98B93BFC6D34}" type="slidenum">
              <a:rPr lang="en-US" altLang="en-US" smtClean="0"/>
              <a:pPr/>
              <a:t>‹#›</a:t>
            </a:fld>
            <a:endParaRPr lang="en-US" altLang="en-US"/>
          </a:p>
        </p:txBody>
      </p:sp>
    </p:spTree>
    <p:extLst>
      <p:ext uri="{BB962C8B-B14F-4D97-AF65-F5344CB8AC3E}">
        <p14:creationId xmlns:p14="http://schemas.microsoft.com/office/powerpoint/2010/main" val="288037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6DBED08-9DA2-4F4C-8655-BB760E387DC6}" type="slidenum">
              <a:rPr lang="en-US" altLang="en-US" smtClean="0"/>
              <a:pPr/>
              <a:t>‹#›</a:t>
            </a:fld>
            <a:endParaRPr lang="en-US" altLang="en-US"/>
          </a:p>
        </p:txBody>
      </p:sp>
    </p:spTree>
    <p:extLst>
      <p:ext uri="{BB962C8B-B14F-4D97-AF65-F5344CB8AC3E}">
        <p14:creationId xmlns:p14="http://schemas.microsoft.com/office/powerpoint/2010/main" val="186099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0F5780E-92AC-4EFD-A4D5-B36B8D474646}" type="slidenum">
              <a:rPr lang="en-US" altLang="en-US" smtClean="0"/>
              <a:pPr/>
              <a:t>‹#›</a:t>
            </a:fld>
            <a:endParaRPr lang="en-US" altLang="en-US"/>
          </a:p>
        </p:txBody>
      </p:sp>
    </p:spTree>
    <p:extLst>
      <p:ext uri="{BB962C8B-B14F-4D97-AF65-F5344CB8AC3E}">
        <p14:creationId xmlns:p14="http://schemas.microsoft.com/office/powerpoint/2010/main" val="253059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1998B-D413-47B9-BB75-B156E42F82ED}" type="slidenum">
              <a:rPr lang="en-US" altLang="en-US" smtClean="0"/>
              <a:pPr/>
              <a:t>‹#›</a:t>
            </a:fld>
            <a:endParaRPr lang="en-US" altLang="en-US"/>
          </a:p>
        </p:txBody>
      </p:sp>
    </p:spTree>
    <p:extLst>
      <p:ext uri="{BB962C8B-B14F-4D97-AF65-F5344CB8AC3E}">
        <p14:creationId xmlns:p14="http://schemas.microsoft.com/office/powerpoint/2010/main" val="2400309801"/>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g"/><Relationship Id="rId4" Type="http://schemas.openxmlformats.org/officeDocument/2006/relationships/image" Target="../media/image17.jpeg"/><Relationship Id="rId9"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667000"/>
            <a:ext cx="9144000" cy="990600"/>
          </a:xfrm>
        </p:spPr>
        <p:txBody>
          <a:bodyPr>
            <a:normAutofit fontScale="90000"/>
          </a:bodyPr>
          <a:lstStyle/>
          <a:p>
            <a:pPr eaLnBrk="1" hangingPunct="1">
              <a:defRPr/>
            </a:pPr>
            <a:r>
              <a:rPr lang="en-US" sz="7300" dirty="0">
                <a:solidFill>
                  <a:srgbClr val="FFC000"/>
                </a:solidFill>
              </a:rPr>
              <a:t>GFWC Iowa</a:t>
            </a:r>
            <a:br>
              <a:rPr lang="en-US" sz="7300" dirty="0">
                <a:solidFill>
                  <a:srgbClr val="FFC000"/>
                </a:solidFill>
              </a:rPr>
            </a:br>
            <a:r>
              <a:rPr lang="en-US" dirty="0">
                <a:solidFill>
                  <a:schemeClr val="hlink"/>
                </a:solidFill>
              </a:rPr>
              <a:t> </a:t>
            </a:r>
            <a:endParaRPr lang="en-US" sz="3200" dirty="0">
              <a:solidFill>
                <a:schemeClr val="hlink"/>
              </a:solidFill>
            </a:endParaRPr>
          </a:p>
        </p:txBody>
      </p:sp>
      <p:sp>
        <p:nvSpPr>
          <p:cNvPr id="2051" name="Rectangle 3"/>
          <p:cNvSpPr>
            <a:spLocks noGrp="1" noChangeArrowheads="1"/>
          </p:cNvSpPr>
          <p:nvPr>
            <p:ph type="subTitle" idx="1"/>
          </p:nvPr>
        </p:nvSpPr>
        <p:spPr>
          <a:xfrm>
            <a:off x="228600" y="3886200"/>
            <a:ext cx="8839200" cy="1752600"/>
          </a:xfrm>
        </p:spPr>
        <p:txBody>
          <a:bodyPr/>
          <a:lstStyle/>
          <a:p>
            <a:pPr eaLnBrk="1" hangingPunct="1">
              <a:lnSpc>
                <a:spcPct val="80000"/>
              </a:lnSpc>
              <a:defRPr/>
            </a:pPr>
            <a:r>
              <a:rPr lang="en-US" sz="2800" dirty="0"/>
              <a:t>A proud member of the </a:t>
            </a:r>
          </a:p>
          <a:p>
            <a:pPr eaLnBrk="1" hangingPunct="1">
              <a:lnSpc>
                <a:spcPct val="80000"/>
              </a:lnSpc>
              <a:defRPr/>
            </a:pPr>
            <a:r>
              <a:rPr lang="en-US" sz="4000" dirty="0"/>
              <a:t>General Federation of Women’s Clubs</a:t>
            </a:r>
          </a:p>
          <a:p>
            <a:pPr eaLnBrk="1" hangingPunct="1">
              <a:lnSpc>
                <a:spcPct val="80000"/>
              </a:lnSpc>
              <a:defRPr/>
            </a:pPr>
            <a:endParaRPr lang="en-US" sz="4000" dirty="0"/>
          </a:p>
        </p:txBody>
      </p:sp>
      <p:pic>
        <p:nvPicPr>
          <p:cNvPr id="5" name="Picture 4">
            <a:extLst>
              <a:ext uri="{FF2B5EF4-FFF2-40B4-BE49-F238E27FC236}">
                <a16:creationId xmlns:a16="http://schemas.microsoft.com/office/drawing/2014/main" id="{40CDC667-C99D-E869-D715-7EE3AD5B6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27983"/>
            <a:ext cx="4114800" cy="1835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11479" y="1360187"/>
            <a:ext cx="2927124"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Mickey </a:t>
            </a:r>
            <a:r>
              <a:rPr lang="en-US" sz="2000" b="1" dirty="0" err="1">
                <a:latin typeface="Calibri" panose="020F0502020204030204" pitchFamily="34" charset="0"/>
                <a:cs typeface="Calibri" panose="020F0502020204030204" pitchFamily="34" charset="0"/>
              </a:rPr>
              <a:t>Coonfare</a:t>
            </a: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GFWC Iowa PRESIDENT</a:t>
            </a:r>
          </a:p>
        </p:txBody>
      </p:sp>
      <p:sp>
        <p:nvSpPr>
          <p:cNvPr id="11" name="TextBox 10"/>
          <p:cNvSpPr txBox="1"/>
          <p:nvPr/>
        </p:nvSpPr>
        <p:spPr>
          <a:xfrm>
            <a:off x="84945" y="3655112"/>
            <a:ext cx="1888015"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Ann </a:t>
            </a:r>
            <a:r>
              <a:rPr lang="en-US" sz="2000" b="1" dirty="0" err="1">
                <a:latin typeface="Calibri" panose="020F0502020204030204" pitchFamily="34" charset="0"/>
                <a:cs typeface="Calibri" panose="020F0502020204030204" pitchFamily="34" charset="0"/>
              </a:rPr>
              <a:t>Zlabek</a:t>
            </a: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President Elect</a:t>
            </a:r>
          </a:p>
        </p:txBody>
      </p:sp>
      <p:sp>
        <p:nvSpPr>
          <p:cNvPr id="12" name="TextBox 11"/>
          <p:cNvSpPr txBox="1"/>
          <p:nvPr/>
        </p:nvSpPr>
        <p:spPr>
          <a:xfrm>
            <a:off x="3526177" y="6084254"/>
            <a:ext cx="2927124"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Meredith McHone-Pierce</a:t>
            </a:r>
          </a:p>
          <a:p>
            <a:pPr algn="ctr"/>
            <a:r>
              <a:rPr lang="en-US" b="1" dirty="0">
                <a:latin typeface="Calibri" panose="020F0502020204030204" pitchFamily="34" charset="0"/>
                <a:cs typeface="Calibri" panose="020F0502020204030204" pitchFamily="34" charset="0"/>
              </a:rPr>
              <a:t>Treasurer</a:t>
            </a:r>
          </a:p>
        </p:txBody>
      </p:sp>
      <p:sp>
        <p:nvSpPr>
          <p:cNvPr id="13" name="TextBox 12"/>
          <p:cNvSpPr txBox="1"/>
          <p:nvPr/>
        </p:nvSpPr>
        <p:spPr>
          <a:xfrm>
            <a:off x="3981770" y="3717314"/>
            <a:ext cx="1905000"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Cindy Hansen</a:t>
            </a:r>
          </a:p>
          <a:p>
            <a:pPr algn="ctr"/>
            <a:r>
              <a:rPr lang="en-US" b="1" dirty="0">
                <a:latin typeface="Calibri" panose="020F0502020204030204" pitchFamily="34" charset="0"/>
                <a:cs typeface="Calibri" panose="020F0502020204030204" pitchFamily="34" charset="0"/>
              </a:rPr>
              <a:t>1</a:t>
            </a:r>
            <a:r>
              <a:rPr lang="en-US" b="1" baseline="30000" dirty="0">
                <a:latin typeface="Calibri" panose="020F0502020204030204" pitchFamily="34" charset="0"/>
                <a:cs typeface="Calibri" panose="020F0502020204030204" pitchFamily="34" charset="0"/>
              </a:rPr>
              <a:t>st</a:t>
            </a:r>
            <a:r>
              <a:rPr lang="en-US" b="1" dirty="0">
                <a:latin typeface="Calibri" panose="020F0502020204030204" pitchFamily="34" charset="0"/>
                <a:cs typeface="Calibri" panose="020F0502020204030204" pitchFamily="34" charset="0"/>
              </a:rPr>
              <a:t> Vice President</a:t>
            </a:r>
          </a:p>
        </p:txBody>
      </p:sp>
      <p:sp>
        <p:nvSpPr>
          <p:cNvPr id="18" name="TextBox 17"/>
          <p:cNvSpPr txBox="1"/>
          <p:nvPr/>
        </p:nvSpPr>
        <p:spPr>
          <a:xfrm>
            <a:off x="-121663" y="6079307"/>
            <a:ext cx="2388154"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Mary Adams</a:t>
            </a:r>
          </a:p>
          <a:p>
            <a:pPr algn="ctr"/>
            <a:r>
              <a:rPr lang="en-US" b="1" dirty="0">
                <a:latin typeface="Calibri" panose="020F0502020204030204" pitchFamily="34" charset="0"/>
                <a:cs typeface="Calibri" panose="020F0502020204030204" pitchFamily="34" charset="0"/>
              </a:rPr>
              <a:t>Recording Secretary</a:t>
            </a:r>
          </a:p>
        </p:txBody>
      </p:sp>
      <p:sp>
        <p:nvSpPr>
          <p:cNvPr id="22" name="TextBox 21"/>
          <p:cNvSpPr txBox="1"/>
          <p:nvPr/>
        </p:nvSpPr>
        <p:spPr>
          <a:xfrm rot="20176566">
            <a:off x="253688" y="306596"/>
            <a:ext cx="2228700" cy="1569660"/>
          </a:xfrm>
          <a:prstGeom prst="rect">
            <a:avLst/>
          </a:prstGeom>
          <a:noFill/>
        </p:spPr>
        <p:txBody>
          <a:bodyPr wrap="square" rtlCol="0">
            <a:spAutoFit/>
          </a:bodyPr>
          <a:lstStyle/>
          <a:p>
            <a:pPr algn="ctr"/>
            <a:r>
              <a:rPr lang="en-US" sz="3200" b="1" dirty="0">
                <a:solidFill>
                  <a:srgbClr val="FFC000"/>
                </a:solidFill>
                <a:latin typeface="Calibri" panose="020F0502020204030204" pitchFamily="34" charset="0"/>
                <a:cs typeface="Calibri" panose="020F0502020204030204" pitchFamily="34" charset="0"/>
              </a:rPr>
              <a:t>2024-2026</a:t>
            </a:r>
          </a:p>
          <a:p>
            <a:pPr algn="ctr"/>
            <a:r>
              <a:rPr lang="en-US" sz="3200" b="1" dirty="0">
                <a:solidFill>
                  <a:srgbClr val="FFC000"/>
                </a:solidFill>
                <a:latin typeface="Calibri" panose="020F0502020204030204" pitchFamily="34" charset="0"/>
                <a:cs typeface="Calibri" panose="020F0502020204030204" pitchFamily="34" charset="0"/>
              </a:rPr>
              <a:t>Executive Committee</a:t>
            </a:r>
          </a:p>
        </p:txBody>
      </p:sp>
      <p:sp>
        <p:nvSpPr>
          <p:cNvPr id="27" name="TextBox 26"/>
          <p:cNvSpPr txBox="1"/>
          <p:nvPr/>
        </p:nvSpPr>
        <p:spPr>
          <a:xfrm>
            <a:off x="6639135" y="6084254"/>
            <a:ext cx="2448931" cy="615553"/>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Sue Hass</a:t>
            </a:r>
          </a:p>
          <a:p>
            <a:pPr algn="ctr"/>
            <a:r>
              <a:rPr lang="en-US" sz="1600" b="1" dirty="0">
                <a:latin typeface="Calibri" panose="020F0502020204030204" pitchFamily="34" charset="0"/>
                <a:cs typeface="Calibri" panose="020F0502020204030204" pitchFamily="34" charset="0"/>
              </a:rPr>
              <a:t>Parliamentary Advisor</a:t>
            </a:r>
          </a:p>
        </p:txBody>
      </p:sp>
      <p:sp>
        <p:nvSpPr>
          <p:cNvPr id="29" name="TextBox 28"/>
          <p:cNvSpPr txBox="1"/>
          <p:nvPr/>
        </p:nvSpPr>
        <p:spPr>
          <a:xfrm>
            <a:off x="6901883" y="3774056"/>
            <a:ext cx="1905000"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Lisa Gottschalk</a:t>
            </a:r>
          </a:p>
          <a:p>
            <a:pPr algn="ctr"/>
            <a:r>
              <a:rPr lang="en-US" b="1" dirty="0">
                <a:latin typeface="Calibri" panose="020F0502020204030204" pitchFamily="34" charset="0"/>
                <a:cs typeface="Calibri" panose="020F0502020204030204" pitchFamily="34" charset="0"/>
              </a:rPr>
              <a:t>2</a:t>
            </a:r>
            <a:r>
              <a:rPr lang="en-US" b="1" baseline="30000" dirty="0">
                <a:latin typeface="Calibri" panose="020F0502020204030204" pitchFamily="34" charset="0"/>
                <a:cs typeface="Calibri" panose="020F0502020204030204" pitchFamily="34" charset="0"/>
              </a:rPr>
              <a:t>nd</a:t>
            </a:r>
            <a:r>
              <a:rPr lang="en-US" b="1" dirty="0">
                <a:latin typeface="Calibri" panose="020F0502020204030204" pitchFamily="34" charset="0"/>
                <a:cs typeface="Calibri" panose="020F0502020204030204" pitchFamily="34" charset="0"/>
              </a:rPr>
              <a:t> Vice President</a:t>
            </a:r>
          </a:p>
        </p:txBody>
      </p:sp>
      <p:sp>
        <p:nvSpPr>
          <p:cNvPr id="8" name="Rectangle 7">
            <a:extLst>
              <a:ext uri="{FF2B5EF4-FFF2-40B4-BE49-F238E27FC236}">
                <a16:creationId xmlns:a16="http://schemas.microsoft.com/office/drawing/2014/main" id="{ECCAB36E-4968-B645-84C6-E81BB5E48E5B}"/>
              </a:ext>
            </a:extLst>
          </p:cNvPr>
          <p:cNvSpPr/>
          <p:nvPr/>
        </p:nvSpPr>
        <p:spPr>
          <a:xfrm>
            <a:off x="-2597917" y="4162414"/>
            <a:ext cx="1247408" cy="923330"/>
          </a:xfrm>
          <a:prstGeom prst="rect">
            <a:avLst/>
          </a:prstGeom>
        </p:spPr>
        <p:txBody>
          <a:bodyPr wrap="square">
            <a:spAutoFit/>
          </a:bodyPr>
          <a:lstStyle/>
          <a:p>
            <a:pPr algn="ctr"/>
            <a:r>
              <a:rPr lang="en-US" dirty="0"/>
              <a:t>INSERT OFFICER PHOTO</a:t>
            </a:r>
          </a:p>
        </p:txBody>
      </p:sp>
      <p:sp>
        <p:nvSpPr>
          <p:cNvPr id="14" name="TextBox 13">
            <a:extLst>
              <a:ext uri="{FF2B5EF4-FFF2-40B4-BE49-F238E27FC236}">
                <a16:creationId xmlns:a16="http://schemas.microsoft.com/office/drawing/2014/main" id="{423A8F70-7F5F-B44C-A9BF-1953F6F30997}"/>
              </a:ext>
            </a:extLst>
          </p:cNvPr>
          <p:cNvSpPr txBox="1"/>
          <p:nvPr/>
        </p:nvSpPr>
        <p:spPr>
          <a:xfrm>
            <a:off x="-1972882" y="5432709"/>
            <a:ext cx="1396321" cy="923330"/>
          </a:xfrm>
          <a:prstGeom prst="rect">
            <a:avLst/>
          </a:prstGeom>
          <a:noFill/>
        </p:spPr>
        <p:txBody>
          <a:bodyPr wrap="square" rtlCol="0">
            <a:spAutoFit/>
          </a:bodyPr>
          <a:lstStyle/>
          <a:p>
            <a:r>
              <a:rPr lang="en-US" dirty="0"/>
              <a:t>INSERT OFFICER PHOTO</a:t>
            </a:r>
          </a:p>
        </p:txBody>
      </p:sp>
      <p:sp>
        <p:nvSpPr>
          <p:cNvPr id="15" name="TextBox 14">
            <a:extLst>
              <a:ext uri="{FF2B5EF4-FFF2-40B4-BE49-F238E27FC236}">
                <a16:creationId xmlns:a16="http://schemas.microsoft.com/office/drawing/2014/main" id="{AE754F65-5B6D-AA4D-B1E7-B68ADB2E8BAC}"/>
              </a:ext>
            </a:extLst>
          </p:cNvPr>
          <p:cNvSpPr txBox="1"/>
          <p:nvPr/>
        </p:nvSpPr>
        <p:spPr>
          <a:xfrm>
            <a:off x="9088067" y="2182854"/>
            <a:ext cx="1396321" cy="1200329"/>
          </a:xfrm>
          <a:prstGeom prst="rect">
            <a:avLst/>
          </a:prstGeom>
          <a:noFill/>
        </p:spPr>
        <p:txBody>
          <a:bodyPr wrap="square" rtlCol="0">
            <a:spAutoFit/>
          </a:bodyPr>
          <a:lstStyle/>
          <a:p>
            <a:r>
              <a:rPr lang="en-US" dirty="0"/>
              <a:t>INSERT OFFICER PHOTO</a:t>
            </a:r>
          </a:p>
          <a:p>
            <a:endParaRPr lang="en-US" dirty="0"/>
          </a:p>
        </p:txBody>
      </p:sp>
      <p:sp>
        <p:nvSpPr>
          <p:cNvPr id="16" name="Rectangle 15">
            <a:extLst>
              <a:ext uri="{FF2B5EF4-FFF2-40B4-BE49-F238E27FC236}">
                <a16:creationId xmlns:a16="http://schemas.microsoft.com/office/drawing/2014/main" id="{77A5EE05-840D-B441-8552-B8B1A38C3939}"/>
              </a:ext>
            </a:extLst>
          </p:cNvPr>
          <p:cNvSpPr/>
          <p:nvPr/>
        </p:nvSpPr>
        <p:spPr>
          <a:xfrm>
            <a:off x="9739163" y="5353840"/>
            <a:ext cx="1598905" cy="923330"/>
          </a:xfrm>
          <a:prstGeom prst="rect">
            <a:avLst/>
          </a:prstGeom>
        </p:spPr>
        <p:txBody>
          <a:bodyPr wrap="square">
            <a:spAutoFit/>
          </a:bodyPr>
          <a:lstStyle/>
          <a:p>
            <a:pPr algn="ctr"/>
            <a:r>
              <a:rPr lang="en-US" dirty="0"/>
              <a:t>INSERT OFFICER PHOTO</a:t>
            </a:r>
          </a:p>
        </p:txBody>
      </p:sp>
      <p:sp>
        <p:nvSpPr>
          <p:cNvPr id="23" name="Rectangle 22">
            <a:extLst>
              <a:ext uri="{FF2B5EF4-FFF2-40B4-BE49-F238E27FC236}">
                <a16:creationId xmlns:a16="http://schemas.microsoft.com/office/drawing/2014/main" id="{69D04A41-5BD7-CF4B-9A37-32E689385C01}"/>
              </a:ext>
            </a:extLst>
          </p:cNvPr>
          <p:cNvSpPr/>
          <p:nvPr/>
        </p:nvSpPr>
        <p:spPr>
          <a:xfrm>
            <a:off x="9786227" y="3196775"/>
            <a:ext cx="1752601" cy="923329"/>
          </a:xfrm>
          <a:prstGeom prst="rect">
            <a:avLst/>
          </a:prstGeom>
        </p:spPr>
        <p:txBody>
          <a:bodyPr wrap="square">
            <a:spAutoFit/>
          </a:bodyPr>
          <a:lstStyle/>
          <a:p>
            <a:pPr algn="ctr"/>
            <a:r>
              <a:rPr lang="en-US" dirty="0"/>
              <a:t>INSERT OFFICER PHOTO</a:t>
            </a:r>
          </a:p>
        </p:txBody>
      </p:sp>
      <p:sp>
        <p:nvSpPr>
          <p:cNvPr id="43" name="Rectangle 42">
            <a:extLst>
              <a:ext uri="{FF2B5EF4-FFF2-40B4-BE49-F238E27FC236}">
                <a16:creationId xmlns:a16="http://schemas.microsoft.com/office/drawing/2014/main" id="{CFC183BB-1871-134B-B29B-B5553A7B0E0A}"/>
              </a:ext>
            </a:extLst>
          </p:cNvPr>
          <p:cNvSpPr/>
          <p:nvPr/>
        </p:nvSpPr>
        <p:spPr>
          <a:xfrm>
            <a:off x="-2225328" y="4489576"/>
            <a:ext cx="1648767" cy="923330"/>
          </a:xfrm>
          <a:prstGeom prst="rect">
            <a:avLst/>
          </a:prstGeom>
        </p:spPr>
        <p:txBody>
          <a:bodyPr wrap="square">
            <a:spAutoFit/>
          </a:bodyPr>
          <a:lstStyle/>
          <a:p>
            <a:pPr algn="ctr"/>
            <a:r>
              <a:rPr lang="en-US" dirty="0"/>
              <a:t>INSERT OFFICER PHOTO</a:t>
            </a:r>
          </a:p>
        </p:txBody>
      </p:sp>
      <p:pic>
        <p:nvPicPr>
          <p:cNvPr id="4" name="Picture 3">
            <a:extLst>
              <a:ext uri="{FF2B5EF4-FFF2-40B4-BE49-F238E27FC236}">
                <a16:creationId xmlns:a16="http://schemas.microsoft.com/office/drawing/2014/main" id="{1252B42E-0B45-C87D-99B7-99BD0F9BF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7079">
            <a:off x="7361648" y="330433"/>
            <a:ext cx="1428750" cy="1238250"/>
          </a:xfrm>
          <a:prstGeom prst="rect">
            <a:avLst/>
          </a:prstGeom>
        </p:spPr>
      </p:pic>
      <p:pic>
        <p:nvPicPr>
          <p:cNvPr id="6" name="Picture 5">
            <a:extLst>
              <a:ext uri="{FF2B5EF4-FFF2-40B4-BE49-F238E27FC236}">
                <a16:creationId xmlns:a16="http://schemas.microsoft.com/office/drawing/2014/main" id="{A72D3110-450D-EE38-8BA2-4F44F0F7BE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755" y="146032"/>
            <a:ext cx="1111567" cy="1205522"/>
          </a:xfrm>
          <a:prstGeom prst="rect">
            <a:avLst/>
          </a:prstGeom>
        </p:spPr>
      </p:pic>
      <p:pic>
        <p:nvPicPr>
          <p:cNvPr id="17" name="Picture 16">
            <a:extLst>
              <a:ext uri="{FF2B5EF4-FFF2-40B4-BE49-F238E27FC236}">
                <a16:creationId xmlns:a16="http://schemas.microsoft.com/office/drawing/2014/main" id="{64B3E5A0-4CF1-6CF5-54F6-6E625D5192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757" y="2087422"/>
            <a:ext cx="1569203" cy="1595799"/>
          </a:xfrm>
          <a:prstGeom prst="rect">
            <a:avLst/>
          </a:prstGeom>
        </p:spPr>
      </p:pic>
      <p:pic>
        <p:nvPicPr>
          <p:cNvPr id="25" name="Picture 24">
            <a:extLst>
              <a:ext uri="{FF2B5EF4-FFF2-40B4-BE49-F238E27FC236}">
                <a16:creationId xmlns:a16="http://schemas.microsoft.com/office/drawing/2014/main" id="{5DCAA7A5-0AC4-8BA4-FFE4-AAB6D606B0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5385" y="2102233"/>
            <a:ext cx="1330673" cy="1591266"/>
          </a:xfrm>
          <a:prstGeom prst="rect">
            <a:avLst/>
          </a:prstGeom>
        </p:spPr>
      </p:pic>
      <p:pic>
        <p:nvPicPr>
          <p:cNvPr id="28" name="Picture 27">
            <a:extLst>
              <a:ext uri="{FF2B5EF4-FFF2-40B4-BE49-F238E27FC236}">
                <a16:creationId xmlns:a16="http://schemas.microsoft.com/office/drawing/2014/main" id="{3889B89E-EDE4-E1D8-B5B8-68E92522E6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7259" y="2102233"/>
            <a:ext cx="1383092" cy="1615081"/>
          </a:xfrm>
          <a:prstGeom prst="rect">
            <a:avLst/>
          </a:prstGeom>
        </p:spPr>
      </p:pic>
      <p:pic>
        <p:nvPicPr>
          <p:cNvPr id="31" name="Picture 30">
            <a:extLst>
              <a:ext uri="{FF2B5EF4-FFF2-40B4-BE49-F238E27FC236}">
                <a16:creationId xmlns:a16="http://schemas.microsoft.com/office/drawing/2014/main" id="{355212B4-B793-C1CF-8C1E-54B41697A8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355" y="4362998"/>
            <a:ext cx="1235072" cy="1698825"/>
          </a:xfrm>
          <a:prstGeom prst="rect">
            <a:avLst/>
          </a:prstGeom>
        </p:spPr>
      </p:pic>
      <p:pic>
        <p:nvPicPr>
          <p:cNvPr id="33" name="Picture 32">
            <a:extLst>
              <a:ext uri="{FF2B5EF4-FFF2-40B4-BE49-F238E27FC236}">
                <a16:creationId xmlns:a16="http://schemas.microsoft.com/office/drawing/2014/main" id="{7B330E8C-4BB9-CC85-28F9-970E42969E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5711" y="4420387"/>
            <a:ext cx="1235072" cy="1760811"/>
          </a:xfrm>
          <a:prstGeom prst="rect">
            <a:avLst/>
          </a:prstGeom>
        </p:spPr>
      </p:pic>
      <p:pic>
        <p:nvPicPr>
          <p:cNvPr id="50" name="Picture 49">
            <a:extLst>
              <a:ext uri="{FF2B5EF4-FFF2-40B4-BE49-F238E27FC236}">
                <a16:creationId xmlns:a16="http://schemas.microsoft.com/office/drawing/2014/main" id="{7954BA6E-1DCC-F05C-4188-B91E431ABD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83478" y="4457391"/>
            <a:ext cx="1357146" cy="1622453"/>
          </a:xfrm>
          <a:prstGeom prst="rect">
            <a:avLst/>
          </a:prstGeom>
        </p:spPr>
      </p:pic>
    </p:spTree>
    <p:extLst>
      <p:ext uri="{BB962C8B-B14F-4D97-AF65-F5344CB8AC3E}">
        <p14:creationId xmlns:p14="http://schemas.microsoft.com/office/powerpoint/2010/main" val="75351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2393556" y="228600"/>
            <a:ext cx="4480715" cy="144655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IOWA</a:t>
            </a:r>
          </a:p>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Accomplishments</a:t>
            </a:r>
          </a:p>
        </p:txBody>
      </p:sp>
      <p:sp>
        <p:nvSpPr>
          <p:cNvPr id="5" name="TextBox 4">
            <a:extLst>
              <a:ext uri="{FF2B5EF4-FFF2-40B4-BE49-F238E27FC236}">
                <a16:creationId xmlns:a16="http://schemas.microsoft.com/office/drawing/2014/main" id="{53C72811-412D-C44A-848D-F1EEB472CD04}"/>
              </a:ext>
            </a:extLst>
          </p:cNvPr>
          <p:cNvSpPr txBox="1"/>
          <p:nvPr/>
        </p:nvSpPr>
        <p:spPr>
          <a:xfrm>
            <a:off x="2857500" y="1686774"/>
            <a:ext cx="3429000" cy="7171194"/>
          </a:xfrm>
          <a:prstGeom prst="rect">
            <a:avLst/>
          </a:prstGeom>
          <a:noFill/>
        </p:spPr>
        <p:txBody>
          <a:bodyPr wrap="square" rtlCol="0">
            <a:spAutoFit/>
          </a:bodyPr>
          <a:lstStyle/>
          <a:p>
            <a:pPr marL="285750" indent="-285750" algn="ctr">
              <a:buFont typeface="Arial" panose="020B0604020202020204" pitchFamily="34" charset="0"/>
              <a:buChar char="•"/>
            </a:pPr>
            <a:r>
              <a:rPr lang="en-US" sz="2000" dirty="0"/>
              <a:t>Participated in the establishment of Iowa’s libraries and the  State Library Commission.   </a:t>
            </a:r>
          </a:p>
          <a:p>
            <a:pPr marL="285750" indent="-285750" algn="ctr">
              <a:buFont typeface="Arial" panose="020B0604020202020204" pitchFamily="34" charset="0"/>
              <a:buChar char="•"/>
            </a:pPr>
            <a:r>
              <a:rPr lang="en-US" sz="2000" dirty="0"/>
              <a:t>    Awards thousands of dollars each year in scholarships to Iowa students.</a:t>
            </a:r>
          </a:p>
          <a:p>
            <a:pPr marL="285750" indent="-285750" algn="ctr">
              <a:buFont typeface="Arial" panose="020B0604020202020204" pitchFamily="34" charset="0"/>
              <a:buChar char="•"/>
            </a:pPr>
            <a:r>
              <a:rPr lang="en-US" sz="2000" dirty="0"/>
              <a:t>Advocates for children and supports youth creative writing and the arts.</a:t>
            </a:r>
          </a:p>
          <a:p>
            <a:pPr marL="285750" indent="-285750" algn="ctr">
              <a:buFont typeface="Arial" panose="020B0604020202020204" pitchFamily="34" charset="0"/>
              <a:buChar char="•"/>
            </a:pPr>
            <a:r>
              <a:rPr lang="en-US" sz="2000" dirty="0"/>
              <a:t>Promotes equal pay for equal work and </a:t>
            </a:r>
          </a:p>
          <a:p>
            <a:pPr algn="ctr"/>
            <a:r>
              <a:rPr lang="en-US" sz="2000" dirty="0"/>
              <a:t>Domestic and Sexual Violence Prevention and Awareness    </a:t>
            </a:r>
          </a:p>
          <a:p>
            <a:pPr algn="ctr"/>
            <a:r>
              <a:rPr lang="en-US" dirty="0"/>
              <a:t>    </a:t>
            </a:r>
          </a:p>
          <a:p>
            <a:pPr algn="ctr"/>
            <a:r>
              <a:rPr lang="en-US" dirty="0"/>
              <a:t>    </a:t>
            </a:r>
          </a:p>
          <a:p>
            <a:pPr algn="ctr"/>
            <a:r>
              <a:rPr lang="en-US" dirty="0"/>
              <a:t>    </a:t>
            </a:r>
          </a:p>
          <a:p>
            <a:pPr algn="ctr"/>
            <a:r>
              <a:rPr lang="en-US" dirty="0"/>
              <a:t>   </a:t>
            </a:r>
          </a:p>
          <a:p>
            <a:pPr algn="ctr"/>
            <a:r>
              <a:rPr lang="en-US" dirty="0"/>
              <a:t>      </a:t>
            </a:r>
          </a:p>
          <a:p>
            <a:pPr algn="ctr"/>
            <a:r>
              <a:rPr lang="en-US" dirty="0"/>
              <a:t>     </a:t>
            </a:r>
          </a:p>
          <a:p>
            <a:pPr algn="ctr"/>
            <a:r>
              <a:rPr lang="en-US" dirty="0"/>
              <a:t>    </a:t>
            </a:r>
          </a:p>
          <a:p>
            <a:pPr algn="ctr"/>
            <a:r>
              <a:rPr lang="en-US" dirty="0"/>
              <a:t>     </a:t>
            </a:r>
          </a:p>
          <a:p>
            <a:pPr algn="ctr"/>
            <a:r>
              <a:rPr lang="en-US" dirty="0"/>
              <a:t>      </a:t>
            </a:r>
          </a:p>
          <a:p>
            <a:pPr marL="285750" indent="-285750" algn="ctr">
              <a:buFont typeface="Arial" panose="020B0604020202020204" pitchFamily="34" charset="0"/>
              <a:buChar char="•"/>
            </a:pP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203840" y="228600"/>
            <a:ext cx="2860142" cy="144655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Iowa</a:t>
            </a:r>
          </a:p>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4 Districts</a:t>
            </a:r>
          </a:p>
        </p:txBody>
      </p:sp>
      <p:sp>
        <p:nvSpPr>
          <p:cNvPr id="3" name="TextBox 2">
            <a:extLst>
              <a:ext uri="{FF2B5EF4-FFF2-40B4-BE49-F238E27FC236}">
                <a16:creationId xmlns:a16="http://schemas.microsoft.com/office/drawing/2014/main" id="{5F84879D-1CE5-2148-8BD3-C31D65679DC3}"/>
              </a:ext>
            </a:extLst>
          </p:cNvPr>
          <p:cNvSpPr txBox="1"/>
          <p:nvPr/>
        </p:nvSpPr>
        <p:spPr>
          <a:xfrm>
            <a:off x="3300411" y="3121700"/>
            <a:ext cx="2667000" cy="1200329"/>
          </a:xfrm>
          <a:prstGeom prst="rect">
            <a:avLst/>
          </a:prstGeom>
          <a:noFill/>
        </p:spPr>
        <p:txBody>
          <a:bodyPr wrap="square" rtlCol="0">
            <a:spAutoFit/>
          </a:bodyPr>
          <a:lstStyle/>
          <a:p>
            <a:pPr algn="ctr"/>
            <a:r>
              <a:rPr lang="en-US" dirty="0"/>
              <a:t>INSERT STATE MAP WITH DISTRICTS / INFOGRAPHIC OF DISTRICTS</a:t>
            </a:r>
          </a:p>
        </p:txBody>
      </p:sp>
      <p:pic>
        <p:nvPicPr>
          <p:cNvPr id="5" name="Picture 4">
            <a:extLst>
              <a:ext uri="{FF2B5EF4-FFF2-40B4-BE49-F238E27FC236}">
                <a16:creationId xmlns:a16="http://schemas.microsoft.com/office/drawing/2014/main" id="{5CEA8323-FCD3-FE83-F89B-E26DF498F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427314"/>
            <a:ext cx="5781143" cy="37894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1423774" y="228600"/>
            <a:ext cx="6439327" cy="1323439"/>
          </a:xfrm>
          <a:prstGeom prst="rect">
            <a:avLst/>
          </a:prstGeom>
          <a:noFill/>
          <a:ln w="9525">
            <a:noFill/>
            <a:miter lim="800000"/>
            <a:headEnd/>
            <a:tailEnd/>
          </a:ln>
          <a:effectLst/>
        </p:spPr>
        <p:txBody>
          <a:bodyPr wrap="none">
            <a:spAutoFit/>
          </a:bodyPr>
          <a:lstStyle/>
          <a:p>
            <a:pPr algn="ctr">
              <a:defRPr/>
            </a:pPr>
            <a:r>
              <a:rPr lang="en-US" sz="4000" b="1" dirty="0">
                <a:effectLst>
                  <a:outerShdw blurRad="38100" dist="38100" dir="2700000" algn="tl">
                    <a:srgbClr val="000000"/>
                  </a:outerShdw>
                </a:effectLst>
                <a:latin typeface="Calibri" panose="020F0502020204030204" pitchFamily="34" charset="0"/>
                <a:cs typeface="Calibri" panose="020F0502020204030204" pitchFamily="34" charset="0"/>
              </a:rPr>
              <a:t>GFWC Iowa</a:t>
            </a:r>
          </a:p>
          <a:p>
            <a:pPr algn="ctr">
              <a:defRPr/>
            </a:pPr>
            <a:r>
              <a:rPr lang="en-US" sz="4000" b="1" dirty="0">
                <a:effectLst>
                  <a:outerShdw blurRad="38100" dist="38100" dir="2700000" algn="tl">
                    <a:srgbClr val="000000"/>
                  </a:outerShdw>
                </a:effectLst>
                <a:latin typeface="Calibri" panose="020F0502020204030204" pitchFamily="34" charset="0"/>
                <a:cs typeface="Calibri" panose="020F0502020204030204" pitchFamily="34" charset="0"/>
              </a:rPr>
              <a:t>Community Service Programs</a:t>
            </a:r>
          </a:p>
        </p:txBody>
      </p:sp>
      <p:sp>
        <p:nvSpPr>
          <p:cNvPr id="18435" name="Oval 5"/>
          <p:cNvSpPr>
            <a:spLocks noChangeArrowheads="1"/>
          </p:cNvSpPr>
          <p:nvPr/>
        </p:nvSpPr>
        <p:spPr bwMode="auto">
          <a:xfrm>
            <a:off x="1366837" y="2843290"/>
            <a:ext cx="6553200" cy="2971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113670" name="Text Box 6"/>
          <p:cNvSpPr txBox="1">
            <a:spLocks noChangeArrowheads="1"/>
          </p:cNvSpPr>
          <p:nvPr/>
        </p:nvSpPr>
        <p:spPr bwMode="auto">
          <a:xfrm>
            <a:off x="3648613" y="2861617"/>
            <a:ext cx="1989647" cy="461665"/>
          </a:xfrm>
          <a:prstGeom prst="rect">
            <a:avLst/>
          </a:prstGeom>
          <a:noFill/>
          <a:ln w="9525">
            <a:noFill/>
            <a:miter lim="800000"/>
            <a:headEnd/>
            <a:tailEnd/>
          </a:ln>
          <a:effectLst/>
        </p:spPr>
        <p:txBody>
          <a:bodyPr wrap="none">
            <a:spAutoFit/>
          </a:bodyPr>
          <a:lstStyle/>
          <a:p>
            <a:pP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Arts &amp; Culture</a:t>
            </a:r>
          </a:p>
        </p:txBody>
      </p:sp>
      <p:sp>
        <p:nvSpPr>
          <p:cNvPr id="113671" name="Text Box 7"/>
          <p:cNvSpPr txBox="1">
            <a:spLocks noChangeArrowheads="1"/>
          </p:cNvSpPr>
          <p:nvPr/>
        </p:nvSpPr>
        <p:spPr bwMode="auto">
          <a:xfrm>
            <a:off x="5233534" y="4639444"/>
            <a:ext cx="1800686" cy="830997"/>
          </a:xfrm>
          <a:prstGeom prst="rect">
            <a:avLst/>
          </a:prstGeom>
          <a:noFill/>
          <a:ln w="9525">
            <a:noFill/>
            <a:miter lim="800000"/>
            <a:headEnd/>
            <a:tailEnd/>
          </a:ln>
          <a:effectLst/>
        </p:spPr>
        <p:txBody>
          <a:bodyPr wrap="none">
            <a:spAutoFit/>
          </a:bodyPr>
          <a:lstStyle/>
          <a:p>
            <a:pP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Education &amp; </a:t>
            </a:r>
            <a:b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Libraries</a:t>
            </a:r>
          </a:p>
        </p:txBody>
      </p:sp>
      <p:sp>
        <p:nvSpPr>
          <p:cNvPr id="113672" name="Text Box 8"/>
          <p:cNvSpPr txBox="1">
            <a:spLocks noChangeArrowheads="1"/>
          </p:cNvSpPr>
          <p:nvPr/>
        </p:nvSpPr>
        <p:spPr bwMode="auto">
          <a:xfrm>
            <a:off x="1996982" y="4679592"/>
            <a:ext cx="1807674" cy="461665"/>
          </a:xfrm>
          <a:prstGeom prst="rect">
            <a:avLst/>
          </a:prstGeom>
          <a:noFill/>
          <a:ln w="9525">
            <a:noFill/>
            <a:miter lim="800000"/>
            <a:headEnd/>
            <a:tailEnd/>
          </a:ln>
          <a:effectLst/>
        </p:spPr>
        <p:txBody>
          <a:bodyPr wrap="none">
            <a:spAutoFit/>
          </a:bodyPr>
          <a:lstStyle/>
          <a:p>
            <a:pP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Environment</a:t>
            </a:r>
          </a:p>
        </p:txBody>
      </p:sp>
      <p:sp>
        <p:nvSpPr>
          <p:cNvPr id="113673" name="Text Box 9"/>
          <p:cNvSpPr txBox="1">
            <a:spLocks noChangeArrowheads="1"/>
          </p:cNvSpPr>
          <p:nvPr/>
        </p:nvSpPr>
        <p:spPr bwMode="auto">
          <a:xfrm>
            <a:off x="1996982" y="3581400"/>
            <a:ext cx="1390124" cy="830997"/>
          </a:xfrm>
          <a:prstGeom prst="rect">
            <a:avLst/>
          </a:prstGeom>
          <a:noFill/>
          <a:ln w="9525">
            <a:noFill/>
            <a:miter lim="800000"/>
            <a:headEnd/>
            <a:tailEnd/>
          </a:ln>
          <a:effectLst/>
        </p:spPr>
        <p:txBody>
          <a:bodyPr wrap="none">
            <a:spAutoFit/>
          </a:bodyPr>
          <a:lstStyle/>
          <a:p>
            <a:pP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Health &amp; </a:t>
            </a:r>
            <a:b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Wellness</a:t>
            </a:r>
          </a:p>
        </p:txBody>
      </p:sp>
      <p:sp>
        <p:nvSpPr>
          <p:cNvPr id="113675" name="Text Box 11"/>
          <p:cNvSpPr txBox="1">
            <a:spLocks noChangeArrowheads="1"/>
          </p:cNvSpPr>
          <p:nvPr/>
        </p:nvSpPr>
        <p:spPr bwMode="auto">
          <a:xfrm>
            <a:off x="4875936" y="3510599"/>
            <a:ext cx="2515882" cy="830997"/>
          </a:xfrm>
          <a:prstGeom prst="rect">
            <a:avLst/>
          </a:prstGeom>
          <a:noFill/>
          <a:ln w="9525">
            <a:noFill/>
            <a:miter lim="800000"/>
            <a:headEnd/>
            <a:tailEnd/>
          </a:ln>
          <a:effectLst/>
        </p:spPr>
        <p:txBody>
          <a:bodyPr wrap="none">
            <a:spAutoFit/>
          </a:bodyPr>
          <a:lstStyle/>
          <a:p>
            <a:pPr algn="ctr">
              <a:defRPr/>
            </a:pP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Civic Engagement </a:t>
            </a:r>
            <a:b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2400" b="1" i="1" dirty="0">
                <a:effectLst>
                  <a:outerShdw blurRad="38100" dist="38100" dir="2700000" algn="tl">
                    <a:srgbClr val="000000"/>
                  </a:outerShdw>
                </a:effectLst>
                <a:latin typeface="Calibri" panose="020F0502020204030204" pitchFamily="34" charset="0"/>
                <a:cs typeface="Calibri" panose="020F0502020204030204" pitchFamily="34" charset="0"/>
              </a:rPr>
              <a:t>&amp; Outreach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123" y="1675150"/>
            <a:ext cx="994626" cy="10510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522" y="2508299"/>
            <a:ext cx="1070374" cy="103281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818" y="5425684"/>
            <a:ext cx="1143000" cy="100955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564" y="5380478"/>
            <a:ext cx="1045875" cy="106812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005" y="2484226"/>
            <a:ext cx="1090435" cy="10419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243353" y="228600"/>
            <a:ext cx="6811288"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Iowa by the numbers </a:t>
            </a:r>
          </a:p>
        </p:txBody>
      </p:sp>
      <p:sp>
        <p:nvSpPr>
          <p:cNvPr id="139268" name="Rectangle 4"/>
          <p:cNvSpPr>
            <a:spLocks noChangeArrowheads="1"/>
          </p:cNvSpPr>
          <p:nvPr/>
        </p:nvSpPr>
        <p:spPr bwMode="auto">
          <a:xfrm>
            <a:off x="304800" y="1219200"/>
            <a:ext cx="8382000" cy="5447645"/>
          </a:xfrm>
          <a:prstGeom prst="rect">
            <a:avLst/>
          </a:prstGeom>
          <a:noFill/>
          <a:ln w="9525">
            <a:noFill/>
            <a:miter lim="800000"/>
            <a:headEnd/>
            <a:tailEnd/>
          </a:ln>
          <a:effectLst/>
        </p:spPr>
        <p:txBody>
          <a:bodyPr wrap="square">
            <a:spAutoFit/>
          </a:bodyPr>
          <a:lstStyle/>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34 clubs</a:t>
            </a:r>
            <a:br>
              <a:rPr lang="en-US" sz="2800" b="1" dirty="0">
                <a:solidFill>
                  <a:srgbClr val="FFC000"/>
                </a:solidFill>
                <a:effectLst>
                  <a:outerShdw blurRad="38100" dist="38100" dir="2700000" algn="tl">
                    <a:srgbClr val="000000"/>
                  </a:outerShdw>
                </a:effectLst>
                <a:latin typeface="+mj-lt"/>
              </a:rPr>
            </a:br>
            <a:endParaRPr lang="en-US" sz="2800" b="1" dirty="0">
              <a:solidFill>
                <a:srgbClr val="FFC000"/>
              </a:solidFill>
              <a:effectLst>
                <a:outerShdw blurRad="38100" dist="38100" dir="2700000" algn="tl">
                  <a:srgbClr val="000000"/>
                </a:outerShdw>
              </a:effectLst>
              <a:latin typeface="+mj-lt"/>
            </a:endParaRPr>
          </a:p>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Over 590 members</a:t>
            </a:r>
            <a:br>
              <a:rPr lang="en-US" sz="2800" b="1" dirty="0">
                <a:solidFill>
                  <a:srgbClr val="FFC000"/>
                </a:solidFill>
                <a:effectLst>
                  <a:outerShdw blurRad="38100" dist="38100" dir="2700000" algn="tl">
                    <a:srgbClr val="000000"/>
                  </a:outerShdw>
                </a:effectLst>
                <a:latin typeface="+mj-lt"/>
              </a:rPr>
            </a:br>
            <a:endParaRPr lang="en-US" sz="2800" b="1" dirty="0">
              <a:solidFill>
                <a:srgbClr val="FFC000"/>
              </a:solidFill>
              <a:effectLst>
                <a:outerShdw blurRad="38100" dist="38100" dir="2700000" algn="tl">
                  <a:srgbClr val="000000"/>
                </a:outerShdw>
              </a:effectLst>
              <a:latin typeface="+mj-lt"/>
            </a:endParaRPr>
          </a:p>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13,000 + hours volunteer service each year</a:t>
            </a:r>
            <a:br>
              <a:rPr lang="en-US" sz="2800" b="1" dirty="0">
                <a:solidFill>
                  <a:srgbClr val="FFC000"/>
                </a:solidFill>
                <a:effectLst>
                  <a:outerShdw blurRad="38100" dist="38100" dir="2700000" algn="tl">
                    <a:srgbClr val="000000"/>
                  </a:outerShdw>
                </a:effectLst>
                <a:latin typeface="+mj-lt"/>
              </a:rPr>
            </a:br>
            <a:endParaRPr lang="en-US" sz="2800" b="1" dirty="0">
              <a:solidFill>
                <a:srgbClr val="FFC000"/>
              </a:solidFill>
              <a:effectLst>
                <a:outerShdw blurRad="38100" dist="38100" dir="2700000" algn="tl">
                  <a:srgbClr val="000000"/>
                </a:outerShdw>
              </a:effectLst>
              <a:latin typeface="+mj-lt"/>
            </a:endParaRPr>
          </a:p>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Over $145,000 in community grants, scholarships, monetary &amp; in-kind donations  yearly</a:t>
            </a:r>
            <a:br>
              <a:rPr lang="en-US" sz="2800" b="1" dirty="0">
                <a:solidFill>
                  <a:srgbClr val="FFC000"/>
                </a:solidFill>
                <a:effectLst>
                  <a:outerShdw blurRad="38100" dist="38100" dir="2700000" algn="tl">
                    <a:srgbClr val="000000"/>
                  </a:outerShdw>
                </a:effectLst>
                <a:latin typeface="+mj-lt"/>
              </a:rPr>
            </a:br>
            <a:endParaRPr lang="en-US" sz="2800" b="1" dirty="0">
              <a:solidFill>
                <a:srgbClr val="FFC000"/>
              </a:solidFill>
              <a:effectLst>
                <a:outerShdw blurRad="38100" dist="38100" dir="2700000" algn="tl">
                  <a:srgbClr val="000000"/>
                </a:outerShdw>
              </a:effectLst>
              <a:latin typeface="+mj-lt"/>
            </a:endParaRPr>
          </a:p>
          <a:p>
            <a:pPr marL="571500" indent="-571500">
              <a:buFont typeface="Arial" panose="020B0604020202020204" pitchFamily="34" charset="0"/>
              <a:buChar char="•"/>
              <a:defRPr/>
            </a:pPr>
            <a:r>
              <a:rPr lang="en-US" sz="2800" b="1" dirty="0">
                <a:solidFill>
                  <a:srgbClr val="FFC000"/>
                </a:solidFill>
                <a:effectLst>
                  <a:outerShdw blurRad="38100" dist="38100" dir="2700000" algn="tl">
                    <a:srgbClr val="000000"/>
                  </a:outerShdw>
                </a:effectLst>
                <a:latin typeface="+mj-lt"/>
              </a:rPr>
              <a:t>Nearly 500 + community service projects completed each year</a:t>
            </a:r>
          </a:p>
          <a:p>
            <a:pPr marL="571500" indent="-571500">
              <a:buFont typeface="Arial" panose="020B0604020202020204" pitchFamily="34" charset="0"/>
              <a:buChar char="•"/>
              <a:defRPr/>
            </a:pPr>
            <a:endParaRPr lang="en-US" sz="4000" b="1" dirty="0">
              <a:solidFill>
                <a:srgbClr val="FFC000"/>
              </a:solidFill>
              <a:effectLst>
                <a:outerShdw blurRad="38100" dist="38100" dir="2700000" algn="tl">
                  <a:srgbClr val="000000"/>
                </a:outerShdw>
              </a:effectLst>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1258888" y="228600"/>
            <a:ext cx="6773862" cy="76200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Membership Classifications</a:t>
            </a:r>
          </a:p>
        </p:txBody>
      </p:sp>
      <p:sp>
        <p:nvSpPr>
          <p:cNvPr id="118789" name="Rectangle 5"/>
          <p:cNvSpPr>
            <a:spLocks noChangeArrowheads="1"/>
          </p:cNvSpPr>
          <p:nvPr/>
        </p:nvSpPr>
        <p:spPr bwMode="auto">
          <a:xfrm>
            <a:off x="425595" y="1874838"/>
            <a:ext cx="4782848" cy="707886"/>
          </a:xfrm>
          <a:prstGeom prst="rect">
            <a:avLst/>
          </a:prstGeom>
          <a:noFill/>
          <a:ln w="9525">
            <a:noFill/>
            <a:miter lim="800000"/>
            <a:headEnd/>
            <a:tailEnd/>
          </a:ln>
          <a:effectLst/>
        </p:spPr>
        <p:txBody>
          <a:bodyPr wrap="none">
            <a:spAutoFit/>
          </a:bodyPr>
          <a:lstStyle/>
          <a:p>
            <a:pPr algn="ct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General Membership</a:t>
            </a:r>
          </a:p>
        </p:txBody>
      </p:sp>
      <p:sp>
        <p:nvSpPr>
          <p:cNvPr id="118790" name="Rectangle 6"/>
          <p:cNvSpPr>
            <a:spLocks noChangeArrowheads="1"/>
          </p:cNvSpPr>
          <p:nvPr/>
        </p:nvSpPr>
        <p:spPr bwMode="auto">
          <a:xfrm>
            <a:off x="2451894" y="3200400"/>
            <a:ext cx="4387850" cy="701675"/>
          </a:xfrm>
          <a:prstGeom prst="rect">
            <a:avLst/>
          </a:prstGeom>
          <a:noFill/>
          <a:ln w="9525">
            <a:noFill/>
            <a:miter lim="800000"/>
            <a:headEnd/>
            <a:tailEnd/>
          </a:ln>
          <a:effectLst/>
        </p:spPr>
        <p:txBody>
          <a:bodyPr wrap="none">
            <a:spAutoFit/>
          </a:bodyPr>
          <a:lstStyle/>
          <a:p>
            <a:pPr algn="ct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Junior Membership</a:t>
            </a:r>
          </a:p>
        </p:txBody>
      </p:sp>
      <p:sp>
        <p:nvSpPr>
          <p:cNvPr id="118791" name="Rectangle 7"/>
          <p:cNvSpPr>
            <a:spLocks noChangeArrowheads="1"/>
          </p:cNvSpPr>
          <p:nvPr/>
        </p:nvSpPr>
        <p:spPr bwMode="auto">
          <a:xfrm>
            <a:off x="3733800" y="4632325"/>
            <a:ext cx="5181600" cy="701675"/>
          </a:xfrm>
          <a:prstGeom prst="rect">
            <a:avLst/>
          </a:prstGeom>
          <a:noFill/>
          <a:ln w="9525">
            <a:noFill/>
            <a:miter lim="800000"/>
            <a:headEnd/>
            <a:tailEnd/>
          </a:ln>
          <a:effectLst/>
        </p:spPr>
        <p:txBody>
          <a:bodyPr wrap="none">
            <a:spAutoFit/>
          </a:bodyPr>
          <a:lstStyle/>
          <a:p>
            <a:pPr algn="ct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Juniorette Membership</a:t>
            </a:r>
          </a:p>
        </p:txBody>
      </p:sp>
      <p:sp>
        <p:nvSpPr>
          <p:cNvPr id="118794" name="Text Box 10"/>
          <p:cNvSpPr txBox="1">
            <a:spLocks noChangeArrowheads="1"/>
          </p:cNvSpPr>
          <p:nvPr/>
        </p:nvSpPr>
        <p:spPr bwMode="auto">
          <a:xfrm>
            <a:off x="6810375" y="5334000"/>
            <a:ext cx="1643399" cy="461665"/>
          </a:xfrm>
          <a:prstGeom prst="rect">
            <a:avLst/>
          </a:prstGeom>
          <a:noFill/>
          <a:ln w="9525">
            <a:noFill/>
            <a:miter lim="800000"/>
            <a:headEnd/>
            <a:tailEnd/>
          </a:ln>
          <a:effectLst/>
        </p:spPr>
        <p:txBody>
          <a:bodyPr wrap="none">
            <a:spAutoFit/>
          </a:bodyPr>
          <a:lstStyle/>
          <a:p>
            <a:pPr>
              <a:defRPr/>
            </a:pPr>
            <a:r>
              <a:rPr lang="en-US" sz="2400"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Ages 12- 18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990600" y="228600"/>
            <a:ext cx="7467600" cy="1446550"/>
          </a:xfrm>
          <a:prstGeom prst="rect">
            <a:avLst/>
          </a:prstGeom>
          <a:noFill/>
          <a:ln w="9525">
            <a:noFill/>
            <a:miter lim="800000"/>
            <a:headEnd/>
            <a:tailEnd/>
          </a:ln>
          <a:effectLst/>
        </p:spPr>
        <p:txBody>
          <a:bodyPr wrap="squar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a:t>
            </a:r>
            <a:b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Membership Benefits</a:t>
            </a:r>
          </a:p>
        </p:txBody>
      </p:sp>
      <p:sp>
        <p:nvSpPr>
          <p:cNvPr id="120835" name="Rectangle 3"/>
          <p:cNvSpPr>
            <a:spLocks noChangeArrowheads="1"/>
          </p:cNvSpPr>
          <p:nvPr/>
        </p:nvSpPr>
        <p:spPr bwMode="auto">
          <a:xfrm>
            <a:off x="473462" y="2117725"/>
            <a:ext cx="3005952" cy="1323439"/>
          </a:xfrm>
          <a:prstGeom prst="rect">
            <a:avLst/>
          </a:prstGeom>
          <a:noFill/>
          <a:ln w="9525">
            <a:noFill/>
            <a:miter lim="800000"/>
            <a:headEnd/>
            <a:tailEnd/>
          </a:ln>
          <a:effectLst/>
        </p:spPr>
        <p:txBody>
          <a:bodyPr wrap="none">
            <a:spAutoFit/>
          </a:bodyPr>
          <a:lstStyle/>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Community</a:t>
            </a:r>
          </a:p>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Service</a:t>
            </a:r>
          </a:p>
        </p:txBody>
      </p:sp>
      <p:sp>
        <p:nvSpPr>
          <p:cNvPr id="120836" name="Rectangle 4"/>
          <p:cNvSpPr>
            <a:spLocks noChangeArrowheads="1"/>
          </p:cNvSpPr>
          <p:nvPr/>
        </p:nvSpPr>
        <p:spPr bwMode="auto">
          <a:xfrm>
            <a:off x="4270089" y="2819400"/>
            <a:ext cx="4458273" cy="1323439"/>
          </a:xfrm>
          <a:prstGeom prst="rect">
            <a:avLst/>
          </a:prstGeom>
          <a:noFill/>
          <a:ln w="9525">
            <a:noFill/>
            <a:miter lim="800000"/>
            <a:headEnd/>
            <a:tailEnd/>
          </a:ln>
          <a:effectLst/>
        </p:spPr>
        <p:txBody>
          <a:bodyPr wrap="none">
            <a:spAutoFit/>
          </a:bodyPr>
          <a:lstStyle/>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Personal Growth</a:t>
            </a:r>
          </a:p>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and Development</a:t>
            </a:r>
          </a:p>
        </p:txBody>
      </p:sp>
      <p:sp>
        <p:nvSpPr>
          <p:cNvPr id="120837" name="Rectangle 5"/>
          <p:cNvSpPr>
            <a:spLocks noChangeArrowheads="1"/>
          </p:cNvSpPr>
          <p:nvPr/>
        </p:nvSpPr>
        <p:spPr bwMode="auto">
          <a:xfrm>
            <a:off x="1250396" y="4724400"/>
            <a:ext cx="3857146" cy="1323439"/>
          </a:xfrm>
          <a:prstGeom prst="rect">
            <a:avLst/>
          </a:prstGeom>
          <a:noFill/>
          <a:ln w="9525">
            <a:noFill/>
            <a:miter lim="800000"/>
            <a:headEnd/>
            <a:tailEnd/>
          </a:ln>
          <a:effectLst/>
        </p:spPr>
        <p:txBody>
          <a:bodyPr wrap="none">
            <a:spAutoFit/>
          </a:bodyPr>
          <a:lstStyle/>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Fellowship</a:t>
            </a:r>
          </a:p>
          <a:p>
            <a:pPr algn="ctr">
              <a:defRPr/>
            </a:pPr>
            <a:r>
              <a:rPr lang="en-US" sz="4000" b="1" i="1" dirty="0">
                <a:solidFill>
                  <a:srgbClr val="FFC000"/>
                </a:solidFill>
                <a:effectLst>
                  <a:outerShdw blurRad="38100" dist="38100" dir="2700000" algn="tl">
                    <a:srgbClr val="000000"/>
                  </a:outerShdw>
                </a:effectLst>
                <a:latin typeface="Arial" panose="020B0604020202020204" pitchFamily="34" charset="0"/>
                <a:cs typeface="Arial" panose="020B0604020202020204" pitchFamily="34" charset="0"/>
              </a:rPr>
              <a:t>and Friendship</a:t>
            </a:r>
          </a:p>
        </p:txBody>
      </p:sp>
      <p:sp>
        <p:nvSpPr>
          <p:cNvPr id="24582" name="Oval 9"/>
          <p:cNvSpPr>
            <a:spLocks noChangeArrowheads="1"/>
          </p:cNvSpPr>
          <p:nvPr/>
        </p:nvSpPr>
        <p:spPr bwMode="auto">
          <a:xfrm>
            <a:off x="3810000" y="2514600"/>
            <a:ext cx="5257800" cy="1981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4583" name="Oval 10"/>
          <p:cNvSpPr>
            <a:spLocks noChangeArrowheads="1"/>
          </p:cNvSpPr>
          <p:nvPr/>
        </p:nvSpPr>
        <p:spPr bwMode="auto">
          <a:xfrm>
            <a:off x="685800" y="4572000"/>
            <a:ext cx="51054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4584" name="Oval 11"/>
          <p:cNvSpPr>
            <a:spLocks noChangeArrowheads="1"/>
          </p:cNvSpPr>
          <p:nvPr/>
        </p:nvSpPr>
        <p:spPr bwMode="auto">
          <a:xfrm>
            <a:off x="152400" y="1828800"/>
            <a:ext cx="3733800" cy="1752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915702" y="228600"/>
            <a:ext cx="5463419"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Iowa 2024-2026</a:t>
            </a:r>
            <a:endParaRPr lang="en-US" sz="3600" b="1"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6" name="TextBox 5"/>
          <p:cNvSpPr txBox="1"/>
          <p:nvPr/>
        </p:nvSpPr>
        <p:spPr>
          <a:xfrm>
            <a:off x="3276600" y="5107633"/>
            <a:ext cx="2590800" cy="1077218"/>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President’s Projects</a:t>
            </a:r>
          </a:p>
        </p:txBody>
      </p:sp>
      <p:sp>
        <p:nvSpPr>
          <p:cNvPr id="2" name="Rectangle 1">
            <a:extLst>
              <a:ext uri="{FF2B5EF4-FFF2-40B4-BE49-F238E27FC236}">
                <a16:creationId xmlns:a16="http://schemas.microsoft.com/office/drawing/2014/main" id="{02D52EC3-2C0E-9740-9174-969B10F79AEC}"/>
              </a:ext>
            </a:extLst>
          </p:cNvPr>
          <p:cNvSpPr/>
          <p:nvPr/>
        </p:nvSpPr>
        <p:spPr>
          <a:xfrm>
            <a:off x="5291897" y="998041"/>
            <a:ext cx="3200400" cy="3962400"/>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5B34B8C-8305-5A40-AE55-94DDAF15F1A1}"/>
              </a:ext>
            </a:extLst>
          </p:cNvPr>
          <p:cNvSpPr txBox="1"/>
          <p:nvPr/>
        </p:nvSpPr>
        <p:spPr>
          <a:xfrm>
            <a:off x="908262" y="1628982"/>
            <a:ext cx="3200399" cy="646331"/>
          </a:xfrm>
          <a:prstGeom prst="rect">
            <a:avLst/>
          </a:prstGeom>
          <a:noFill/>
        </p:spPr>
        <p:txBody>
          <a:bodyPr wrap="square" rtlCol="0">
            <a:spAutoFit/>
          </a:bodyPr>
          <a:lstStyle/>
          <a:p>
            <a:pPr algn="ctr"/>
            <a:r>
              <a:rPr lang="en-US" dirty="0">
                <a:solidFill>
                  <a:schemeClr val="lt1"/>
                </a:solidFill>
                <a:latin typeface="+mn-lt"/>
              </a:rPr>
              <a:t>Domestic and Sexual Violence Awareness and Prevention</a:t>
            </a:r>
          </a:p>
        </p:txBody>
      </p:sp>
      <p:sp>
        <p:nvSpPr>
          <p:cNvPr id="9" name="Rectangle 8">
            <a:extLst>
              <a:ext uri="{FF2B5EF4-FFF2-40B4-BE49-F238E27FC236}">
                <a16:creationId xmlns:a16="http://schemas.microsoft.com/office/drawing/2014/main" id="{BF10D121-452B-0144-8D06-525F68ACF8CE}"/>
              </a:ext>
            </a:extLst>
          </p:cNvPr>
          <p:cNvSpPr/>
          <p:nvPr/>
        </p:nvSpPr>
        <p:spPr>
          <a:xfrm>
            <a:off x="838200" y="956221"/>
            <a:ext cx="3200400" cy="3962400"/>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DB5315-2DE1-53AF-1FAF-071D3B7B2A5E}"/>
              </a:ext>
            </a:extLst>
          </p:cNvPr>
          <p:cNvSpPr txBox="1"/>
          <p:nvPr/>
        </p:nvSpPr>
        <p:spPr>
          <a:xfrm>
            <a:off x="5897622" y="1767482"/>
            <a:ext cx="25908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Women’s Health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734167" y="228600"/>
            <a:ext cx="3831242" cy="144655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Membership</a:t>
            </a:r>
          </a:p>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Responsibilities</a:t>
            </a:r>
            <a:endParaRPr lang="en-US" sz="3600" b="1"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124937" name="Text Box 9"/>
          <p:cNvSpPr txBox="1">
            <a:spLocks noChangeArrowheads="1"/>
          </p:cNvSpPr>
          <p:nvPr/>
        </p:nvSpPr>
        <p:spPr bwMode="auto">
          <a:xfrm>
            <a:off x="304800" y="1981200"/>
            <a:ext cx="7960256" cy="4524315"/>
          </a:xfrm>
          <a:prstGeom prst="rect">
            <a:avLst/>
          </a:prstGeom>
          <a:noFill/>
          <a:ln w="9525">
            <a:noFill/>
            <a:miter lim="800000"/>
            <a:headEnd/>
            <a:tailEnd/>
          </a:ln>
          <a:effectLst/>
        </p:spPr>
        <p:txBody>
          <a:bodyPr wrap="none">
            <a:spAutoFit/>
          </a:bodyPr>
          <a:lstStyle/>
          <a:p>
            <a:pPr>
              <a:buFont typeface="Wingdings" pitchFamily="2" charset="2"/>
              <a:buChar char="ü"/>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Attend regular meetings</a:t>
            </a:r>
          </a:p>
          <a:p>
            <a:pPr>
              <a:buFont typeface="Wingdings" pitchFamily="2" charset="2"/>
              <a:buChar char="ü"/>
              <a:defRPr/>
            </a:pPr>
            <a:endParaRPr lang="en-US" sz="3600" b="1" i="1" dirty="0">
              <a:solidFill>
                <a:srgbClr val="FFFF00"/>
              </a:solidFill>
              <a:effectLst>
                <a:outerShdw blurRad="38100" dist="38100" dir="2700000" algn="tl">
                  <a:srgbClr val="000000"/>
                </a:outerShdw>
              </a:effectLst>
            </a:endParaRPr>
          </a:p>
          <a:p>
            <a:pPr>
              <a:buFont typeface="Wingdings" pitchFamily="2" charset="2"/>
              <a:buChar char="ü"/>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Participate in community service and </a:t>
            </a:r>
          </a:p>
          <a:p>
            <a:pPr>
              <a:buFont typeface="Wingdings" pitchFamily="2" charset="2"/>
              <a:buNone/>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	fund raising events</a:t>
            </a:r>
          </a:p>
          <a:p>
            <a:pPr>
              <a:buFont typeface="Wingdings" pitchFamily="2" charset="2"/>
              <a:buChar char="ü"/>
              <a:defRPr/>
            </a:pPr>
            <a:endParaRPr lang="en-US" sz="3600" b="1" i="1" dirty="0">
              <a:solidFill>
                <a:srgbClr val="FFFF00"/>
              </a:solidFill>
              <a:effectLst>
                <a:outerShdw blurRad="38100" dist="38100" dir="2700000" algn="tl">
                  <a:srgbClr val="000000"/>
                </a:outerShdw>
              </a:effectLst>
            </a:endParaRPr>
          </a:p>
          <a:p>
            <a:pPr>
              <a:buFont typeface="Wingdings" pitchFamily="2" charset="2"/>
              <a:buChar char="ü"/>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Pay club dues</a:t>
            </a:r>
          </a:p>
          <a:p>
            <a:pPr>
              <a:buFont typeface="Wingdings" pitchFamily="2" charset="2"/>
              <a:buChar char="ü"/>
              <a:defRPr/>
            </a:pPr>
            <a:endParaRPr lang="en-US" sz="3600" b="1" i="1" dirty="0">
              <a:solidFill>
                <a:srgbClr val="FFFF00"/>
              </a:solidFill>
              <a:effectLst>
                <a:outerShdw blurRad="38100" dist="38100" dir="2700000" algn="tl">
                  <a:srgbClr val="000000"/>
                </a:outerShdw>
              </a:effectLst>
            </a:endParaRPr>
          </a:p>
          <a:p>
            <a:pPr>
              <a:buFont typeface="Wingdings" pitchFamily="2" charset="2"/>
              <a:buChar char="ü"/>
              <a:defRPr/>
            </a:pPr>
            <a:r>
              <a:rPr lang="en-US" sz="3600" b="1" i="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Help membership grow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060540" y="304800"/>
            <a:ext cx="5168979"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Sharing our message</a:t>
            </a:r>
          </a:p>
        </p:txBody>
      </p:sp>
      <p:sp>
        <p:nvSpPr>
          <p:cNvPr id="135174" name="Text Box 6"/>
          <p:cNvSpPr txBox="1">
            <a:spLocks noChangeArrowheads="1"/>
          </p:cNvSpPr>
          <p:nvPr/>
        </p:nvSpPr>
        <p:spPr bwMode="auto">
          <a:xfrm>
            <a:off x="1163855" y="1307024"/>
            <a:ext cx="1591974" cy="707886"/>
          </a:xfrm>
          <a:prstGeom prst="rect">
            <a:avLst/>
          </a:prstGeom>
          <a:noFill/>
          <a:ln w="9525">
            <a:noFill/>
            <a:miter lim="800000"/>
            <a:headEnd/>
            <a:tailEnd/>
          </a:ln>
          <a:effectLst/>
        </p:spPr>
        <p:txBody>
          <a:bodyPr wrap="none">
            <a:spAutoFit/>
          </a:bodyPr>
          <a:lstStyle/>
          <a:p>
            <a:pPr algn="ct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a:t>
            </a:r>
            <a:r>
              <a:rPr lang="en-US" sz="4000" b="1" dirty="0">
                <a:solidFill>
                  <a:srgbClr val="FFFF00"/>
                </a:solidFill>
                <a:effectLst>
                  <a:outerShdw blurRad="38100" dist="38100" dir="2700000" algn="tl">
                    <a:srgbClr val="000000"/>
                  </a:outerShdw>
                </a:effectLst>
                <a:latin typeface="Calibri" panose="020F0502020204030204" pitchFamily="34" charset="0"/>
                <a:cs typeface="Calibri" panose="020F0502020204030204" pitchFamily="34" charset="0"/>
              </a:rPr>
              <a:t> </a:t>
            </a:r>
          </a:p>
        </p:txBody>
      </p:sp>
      <p:sp>
        <p:nvSpPr>
          <p:cNvPr id="135176" name="Text Box 8"/>
          <p:cNvSpPr txBox="1">
            <a:spLocks noChangeArrowheads="1"/>
          </p:cNvSpPr>
          <p:nvPr/>
        </p:nvSpPr>
        <p:spPr bwMode="auto">
          <a:xfrm>
            <a:off x="5116010" y="1308037"/>
            <a:ext cx="2632195" cy="707886"/>
          </a:xfrm>
          <a:prstGeom prst="rect">
            <a:avLst/>
          </a:prstGeom>
          <a:noFill/>
          <a:ln w="9525">
            <a:noFill/>
            <a:miter lim="800000"/>
            <a:headEnd/>
            <a:tailEnd/>
          </a:ln>
          <a:effectLst/>
        </p:spPr>
        <p:txBody>
          <a:bodyPr wrap="none">
            <a:spAutoFit/>
          </a:bodyPr>
          <a:lstStyle/>
          <a:p>
            <a:pPr>
              <a:defRPr/>
            </a:pPr>
            <a:r>
              <a:rPr lang="en-US" sz="40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Iowa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15" y="2133600"/>
            <a:ext cx="2090885" cy="2750820"/>
          </a:xfrm>
          <a:prstGeom prst="rect">
            <a:avLst/>
          </a:prstGeom>
        </p:spPr>
      </p:pic>
      <p:sp>
        <p:nvSpPr>
          <p:cNvPr id="4" name="TextBox 3"/>
          <p:cNvSpPr txBox="1"/>
          <p:nvPr/>
        </p:nvSpPr>
        <p:spPr>
          <a:xfrm>
            <a:off x="533399" y="5181600"/>
            <a:ext cx="861060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Clubwoman magazine is published digitally by GFWC. </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News &amp; Notes is emailed each week</a:t>
            </a:r>
          </a:p>
          <a:p>
            <a:endParaRPr lang="en-US" sz="28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8E462D1-D1EE-274D-9960-D539FB68CAD4}"/>
              </a:ext>
            </a:extLst>
          </p:cNvPr>
          <p:cNvSpPr/>
          <p:nvPr/>
        </p:nvSpPr>
        <p:spPr>
          <a:xfrm>
            <a:off x="4267200" y="2286000"/>
            <a:ext cx="4563238" cy="1143000"/>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GFWC Iowa newsletter is published twice a year or as requested by the President.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381000" y="228600"/>
            <a:ext cx="8610600" cy="738664"/>
          </a:xfrm>
          <a:prstGeom prst="rect">
            <a:avLst/>
          </a:prstGeom>
          <a:noFill/>
          <a:ln w="9525">
            <a:noFill/>
            <a:miter lim="800000"/>
            <a:headEnd/>
            <a:tailEnd/>
          </a:ln>
          <a:effectLst/>
        </p:spPr>
        <p:txBody>
          <a:bodyPr wrap="square">
            <a:spAutoFit/>
          </a:bodyPr>
          <a:lstStyle/>
          <a:p>
            <a:pPr algn="ctr">
              <a:defRPr/>
            </a:pPr>
            <a:r>
              <a:rPr lang="en-US" sz="4200" b="1" dirty="0">
                <a:effectLst>
                  <a:outerShdw blurRad="38100" dist="38100" dir="2700000" algn="tl">
                    <a:srgbClr val="000000"/>
                  </a:outerShdw>
                </a:effectLst>
                <a:latin typeface="Calibri" panose="020F0502020204030204" pitchFamily="34" charset="0"/>
                <a:cs typeface="Calibri" panose="020F0502020204030204" pitchFamily="34" charset="0"/>
              </a:rPr>
              <a:t>General Federation of Women’s Clubs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892" y="1219200"/>
            <a:ext cx="2728463" cy="3627345"/>
          </a:xfrm>
          <a:prstGeom prst="rect">
            <a:avLst/>
          </a:prstGeom>
        </p:spPr>
      </p:pic>
      <p:sp>
        <p:nvSpPr>
          <p:cNvPr id="3" name="Rectangle 2"/>
          <p:cNvSpPr/>
          <p:nvPr/>
        </p:nvSpPr>
        <p:spPr>
          <a:xfrm>
            <a:off x="1475119" y="5029200"/>
            <a:ext cx="6162008" cy="1754326"/>
          </a:xfrm>
          <a:prstGeom prst="rect">
            <a:avLst/>
          </a:prstGeom>
        </p:spPr>
        <p:txBody>
          <a:bodyPr wrap="none">
            <a:spAutoFit/>
          </a:bodyPr>
          <a:lstStyle/>
          <a:p>
            <a:pPr algn="ctr">
              <a:defRPr/>
            </a:pPr>
            <a: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t>Headquarters – Washington, DC</a:t>
            </a:r>
          </a:p>
          <a:p>
            <a:pPr algn="ctr">
              <a:defRPr/>
            </a:pPr>
            <a: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t>#</a:t>
            </a:r>
            <a:r>
              <a:rPr lang="en-US" sz="3600" dirty="0" err="1">
                <a:effectLst>
                  <a:outerShdw blurRad="38100" dist="38100" dir="2700000" algn="tl">
                    <a:srgbClr val="000000"/>
                  </a:outerShdw>
                </a:effectLst>
                <a:latin typeface="Calibri" panose="020F0502020204030204" pitchFamily="34" charset="0"/>
                <a:cs typeface="Calibri" panose="020F0502020204030204" pitchFamily="34" charset="0"/>
              </a:rPr>
              <a:t>UnityInDiversity</a:t>
            </a:r>
            <a:b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br>
            <a:r>
              <a:rPr lang="en-US" sz="3600" dirty="0">
                <a:effectLst>
                  <a:outerShdw blurRad="38100" dist="38100" dir="2700000" algn="tl">
                    <a:srgbClr val="000000"/>
                  </a:outerShdw>
                </a:effectLst>
                <a:latin typeface="Calibri" panose="020F0502020204030204" pitchFamily="34" charset="0"/>
                <a:cs typeface="Calibri" panose="020F0502020204030204" pitchFamily="34" charset="0"/>
              </a:rPr>
              <a:t>#</a:t>
            </a:r>
            <a:r>
              <a:rPr lang="en-US" sz="3600" dirty="0" err="1">
                <a:effectLst>
                  <a:outerShdw blurRad="38100" dist="38100" dir="2700000" algn="tl">
                    <a:srgbClr val="000000"/>
                  </a:outerShdw>
                </a:effectLst>
                <a:latin typeface="Calibri" panose="020F0502020204030204" pitchFamily="34" charset="0"/>
                <a:cs typeface="Calibri" panose="020F0502020204030204" pitchFamily="34" charset="0"/>
              </a:rPr>
              <a:t>LivingTheVolunteerSpirit</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ChangeArrowheads="1"/>
          </p:cNvSpPr>
          <p:nvPr/>
        </p:nvSpPr>
        <p:spPr bwMode="auto">
          <a:xfrm>
            <a:off x="2637411" y="228600"/>
            <a:ext cx="4012060"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Keeping it Social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310" y="5133975"/>
            <a:ext cx="1162050" cy="11620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398" y="5181600"/>
            <a:ext cx="1084332" cy="108433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940" y="5142741"/>
            <a:ext cx="1066985" cy="1066985"/>
          </a:xfrm>
          <a:prstGeom prst="rect">
            <a:avLst/>
          </a:prstGeom>
        </p:spPr>
      </p:pic>
      <p:sp>
        <p:nvSpPr>
          <p:cNvPr id="6" name="TextBox 5"/>
          <p:cNvSpPr txBox="1"/>
          <p:nvPr/>
        </p:nvSpPr>
        <p:spPr>
          <a:xfrm>
            <a:off x="4057650" y="3672988"/>
            <a:ext cx="1828800"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gfwc.org</a:t>
            </a:r>
          </a:p>
        </p:txBody>
      </p:sp>
      <p:sp>
        <p:nvSpPr>
          <p:cNvPr id="10" name="Rectangle 9">
            <a:extLst>
              <a:ext uri="{FF2B5EF4-FFF2-40B4-BE49-F238E27FC236}">
                <a16:creationId xmlns:a16="http://schemas.microsoft.com/office/drawing/2014/main" id="{7C1532DC-8CAA-9F47-BAF7-859F9AC428EA}"/>
              </a:ext>
            </a:extLst>
          </p:cNvPr>
          <p:cNvSpPr/>
          <p:nvPr/>
        </p:nvSpPr>
        <p:spPr>
          <a:xfrm>
            <a:off x="1098506" y="1143000"/>
            <a:ext cx="7228147" cy="2057400"/>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DE0E2C0-E3F2-7140-822B-FACDEF5238EB}"/>
              </a:ext>
            </a:extLst>
          </p:cNvPr>
          <p:cNvSpPr txBox="1"/>
          <p:nvPr/>
        </p:nvSpPr>
        <p:spPr>
          <a:xfrm>
            <a:off x="1752151" y="1615588"/>
            <a:ext cx="6439798" cy="461665"/>
          </a:xfrm>
          <a:prstGeom prst="rect">
            <a:avLst/>
          </a:prstGeom>
          <a:noFill/>
        </p:spPr>
        <p:txBody>
          <a:bodyPr wrap="square" rtlCol="0">
            <a:spAutoFit/>
          </a:bodyPr>
          <a:lstStyle/>
          <a:p>
            <a:pPr algn="ctr"/>
            <a:r>
              <a:rPr lang="en-US" sz="2400" dirty="0"/>
              <a:t>www.gfwciowa.org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ChangeArrowheads="1"/>
          </p:cNvSpPr>
          <p:nvPr/>
        </p:nvSpPr>
        <p:spPr bwMode="auto">
          <a:xfrm>
            <a:off x="2637411" y="228600"/>
            <a:ext cx="4033902" cy="769441"/>
          </a:xfrm>
          <a:prstGeom prst="rect">
            <a:avLst/>
          </a:prstGeom>
          <a:noFill/>
          <a:ln w="9525">
            <a:noFill/>
            <a:miter lim="800000"/>
            <a:headEnd/>
            <a:tailEnd/>
          </a:ln>
          <a:effectLst/>
        </p:spPr>
        <p:txBody>
          <a:bodyPr wrap="squar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Credits</a:t>
            </a:r>
          </a:p>
        </p:txBody>
      </p:sp>
      <p:sp>
        <p:nvSpPr>
          <p:cNvPr id="2" name="TextBox 1"/>
          <p:cNvSpPr txBox="1"/>
          <p:nvPr/>
        </p:nvSpPr>
        <p:spPr>
          <a:xfrm>
            <a:off x="228600" y="3433703"/>
            <a:ext cx="8686800" cy="2062103"/>
          </a:xfrm>
          <a:prstGeom prst="rect">
            <a:avLst/>
          </a:prstGeom>
          <a:noFill/>
        </p:spPr>
        <p:txBody>
          <a:bodyPr wrap="square" rtlCol="0">
            <a:spAutoFit/>
          </a:bodyPr>
          <a:lstStyle/>
          <a:p>
            <a:pPr algn="ctr"/>
            <a:endParaRPr lang="en-US" sz="3200" dirty="0">
              <a:latin typeface="+mj-lt"/>
            </a:endParaRPr>
          </a:p>
          <a:p>
            <a:pPr algn="ctr"/>
            <a:endParaRPr lang="en-US" sz="3200" dirty="0">
              <a:latin typeface="+mj-lt"/>
            </a:endParaRPr>
          </a:p>
          <a:p>
            <a:pPr algn="ctr"/>
            <a:endParaRPr lang="en-US" sz="3200" dirty="0">
              <a:latin typeface="+mj-lt"/>
            </a:endParaRPr>
          </a:p>
          <a:p>
            <a:pPr algn="ctr"/>
            <a:endParaRPr lang="en-US" sz="3200" dirty="0">
              <a:latin typeface="+mj-lt"/>
            </a:endParaRPr>
          </a:p>
        </p:txBody>
      </p:sp>
      <p:sp>
        <p:nvSpPr>
          <p:cNvPr id="9" name="TextBox 8"/>
          <p:cNvSpPr txBox="1"/>
          <p:nvPr/>
        </p:nvSpPr>
        <p:spPr>
          <a:xfrm>
            <a:off x="914400" y="1362193"/>
            <a:ext cx="7391400" cy="3108543"/>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This presentation was originally designed by the GFWC Florida Membership Committee and modified for use by all states by the GFWC Membership Committee.</a:t>
            </a:r>
          </a:p>
          <a:p>
            <a:pPr algn="ctr"/>
            <a:r>
              <a:rPr lang="en-US" sz="2800" b="1" dirty="0">
                <a:latin typeface="Calibri" panose="020F0502020204030204" pitchFamily="34" charset="0"/>
                <a:cs typeface="Calibri" panose="020F0502020204030204" pitchFamily="34" charset="0"/>
              </a:rPr>
              <a:t> </a:t>
            </a:r>
          </a:p>
          <a:p>
            <a:pPr algn="ctr"/>
            <a:r>
              <a:rPr lang="en-US" sz="2800" b="1" dirty="0">
                <a:latin typeface="Calibri" panose="020F0502020204030204" pitchFamily="34" charset="0"/>
                <a:cs typeface="Calibri" panose="020F0502020204030204" pitchFamily="34" charset="0"/>
              </a:rPr>
              <a:t>We are better together!  </a:t>
            </a:r>
          </a:p>
          <a:p>
            <a:pPr algn="ctr"/>
            <a:r>
              <a:rPr lang="en-US" sz="2800" b="1">
                <a:latin typeface="Calibri" panose="020F0502020204030204" pitchFamily="34" charset="0"/>
                <a:cs typeface="Calibri" panose="020F0502020204030204" pitchFamily="34" charset="0"/>
              </a:rPr>
              <a:t>GFWC Iowa</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277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381000" y="228600"/>
            <a:ext cx="8610600" cy="1446550"/>
          </a:xfrm>
          <a:prstGeom prst="rect">
            <a:avLst/>
          </a:prstGeom>
          <a:noFill/>
          <a:ln w="9525">
            <a:noFill/>
            <a:miter lim="800000"/>
            <a:headEnd/>
            <a:tailEnd/>
          </a:ln>
          <a:effectLst/>
        </p:spPr>
        <p:txBody>
          <a:bodyPr wrap="squar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a:t>
            </a:r>
          </a:p>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Women’s History &amp; Resource Center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1" y="2362200"/>
            <a:ext cx="5086512" cy="3384842"/>
          </a:xfrm>
          <a:prstGeom prst="rect">
            <a:avLst/>
          </a:prstGeom>
        </p:spPr>
      </p:pic>
    </p:spTree>
    <p:extLst>
      <p:ext uri="{BB962C8B-B14F-4D97-AF65-F5344CB8AC3E}">
        <p14:creationId xmlns:p14="http://schemas.microsoft.com/office/powerpoint/2010/main" val="211575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997677" y="228600"/>
            <a:ext cx="7281994" cy="144655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was founded in 1890 by</a:t>
            </a:r>
          </a:p>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Jane Cunningham Croly</a:t>
            </a:r>
          </a:p>
        </p:txBody>
      </p:sp>
      <p:sp>
        <p:nvSpPr>
          <p:cNvPr id="101381" name="Text Box 5"/>
          <p:cNvSpPr txBox="1">
            <a:spLocks noChangeArrowheads="1"/>
          </p:cNvSpPr>
          <p:nvPr/>
        </p:nvSpPr>
        <p:spPr bwMode="auto">
          <a:xfrm>
            <a:off x="460361" y="4648200"/>
            <a:ext cx="8487323" cy="1815882"/>
          </a:xfrm>
          <a:prstGeom prst="rect">
            <a:avLst/>
          </a:prstGeom>
          <a:noFill/>
          <a:ln w="9525">
            <a:noFill/>
            <a:miter lim="800000"/>
            <a:headEnd/>
            <a:tailEnd/>
          </a:ln>
          <a:effectLst/>
        </p:spPr>
        <p:txBody>
          <a:bodyPr wrap="none">
            <a:spAutoFit/>
          </a:bodyPr>
          <a:lstStyle/>
          <a:p>
            <a:pPr algn="ctr">
              <a:defRPr/>
            </a:pP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“Is it possible that women may have a life of their own, </a:t>
            </a:r>
            <a:b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may learn to know and honor each other, </a:t>
            </a:r>
            <a:b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may find solace  in companionship, </a:t>
            </a:r>
          </a:p>
          <a:p>
            <a:pPr algn="ctr">
              <a:defRPr/>
            </a:pP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and lose sight of small troubles in large aims?”</a:t>
            </a:r>
          </a:p>
        </p:txBody>
      </p:sp>
      <p:pic>
        <p:nvPicPr>
          <p:cNvPr id="8196" name="Picture 7" descr="cr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981200"/>
            <a:ext cx="1885950" cy="2514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823095" y="228600"/>
            <a:ext cx="1605760" cy="769441"/>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a:t>
            </a:r>
          </a:p>
        </p:txBody>
      </p:sp>
      <p:sp>
        <p:nvSpPr>
          <p:cNvPr id="105477" name="Rectangle 5"/>
          <p:cNvSpPr>
            <a:spLocks noChangeArrowheads="1"/>
          </p:cNvSpPr>
          <p:nvPr/>
        </p:nvSpPr>
        <p:spPr bwMode="auto">
          <a:xfrm>
            <a:off x="581167" y="4800600"/>
            <a:ext cx="3882217" cy="1077218"/>
          </a:xfrm>
          <a:prstGeom prst="rect">
            <a:avLst/>
          </a:prstGeom>
          <a:noFill/>
          <a:ln w="9525">
            <a:noFill/>
            <a:miter lim="800000"/>
            <a:headEnd/>
            <a:tailEnd/>
          </a:ln>
          <a:effectLst/>
        </p:spPr>
        <p:txBody>
          <a:bodyPr wrap="none">
            <a:spAutoFit/>
          </a:bodyPr>
          <a:lstStyle/>
          <a:p>
            <a:pPr algn="ctr">
              <a:defRPr/>
            </a:pPr>
            <a:r>
              <a:rPr lang="en-US" sz="3200" b="1" dirty="0">
                <a:effectLst>
                  <a:outerShdw blurRad="38100" dist="38100" dir="2700000" algn="tl">
                    <a:srgbClr val="000000"/>
                  </a:outerShdw>
                </a:effectLst>
                <a:latin typeface="Calibri" panose="020F0502020204030204" pitchFamily="34" charset="0"/>
                <a:cs typeface="Calibri" panose="020F0502020204030204" pitchFamily="34" charset="0"/>
              </a:rPr>
              <a:t>Established 75% of</a:t>
            </a:r>
          </a:p>
          <a:p>
            <a:pPr algn="ctr">
              <a:defRPr/>
            </a:pPr>
            <a:r>
              <a:rPr lang="en-US" sz="3200" b="1" dirty="0">
                <a:effectLst>
                  <a:outerShdw blurRad="38100" dist="38100" dir="2700000" algn="tl">
                    <a:srgbClr val="000000"/>
                  </a:outerShdw>
                </a:effectLst>
                <a:latin typeface="Calibri" panose="020F0502020204030204" pitchFamily="34" charset="0"/>
                <a:cs typeface="Calibri" panose="020F0502020204030204" pitchFamily="34" charset="0"/>
              </a:rPr>
              <a:t>the Nation’s Libraries </a:t>
            </a:r>
          </a:p>
        </p:txBody>
      </p:sp>
      <p:sp>
        <p:nvSpPr>
          <p:cNvPr id="105478" name="Rectangle 6"/>
          <p:cNvSpPr>
            <a:spLocks noChangeArrowheads="1"/>
          </p:cNvSpPr>
          <p:nvPr/>
        </p:nvSpPr>
        <p:spPr bwMode="auto">
          <a:xfrm>
            <a:off x="5111572" y="5181600"/>
            <a:ext cx="3425993" cy="1077218"/>
          </a:xfrm>
          <a:prstGeom prst="rect">
            <a:avLst/>
          </a:prstGeom>
          <a:noFill/>
          <a:ln w="9525">
            <a:noFill/>
            <a:miter lim="800000"/>
            <a:headEnd/>
            <a:tailEnd/>
          </a:ln>
          <a:effectLst/>
        </p:spPr>
        <p:txBody>
          <a:bodyPr wrap="square">
            <a:spAutoFit/>
          </a:bodyPr>
          <a:lstStyle/>
          <a:p>
            <a:pPr algn="ctr">
              <a:defRPr/>
            </a:pPr>
            <a:r>
              <a:rPr lang="en-US" sz="3200" b="1" dirty="0">
                <a:effectLst>
                  <a:outerShdw blurRad="38100" dist="38100" dir="2700000" algn="tl">
                    <a:srgbClr val="000000"/>
                  </a:outerShdw>
                </a:effectLst>
                <a:latin typeface="Calibri" panose="020F0502020204030204" pitchFamily="34" charset="0"/>
                <a:cs typeface="Calibri" panose="020F0502020204030204" pitchFamily="34" charset="0"/>
              </a:rPr>
              <a:t>Passage of the Child Labor Laws</a:t>
            </a:r>
          </a:p>
        </p:txBody>
      </p:sp>
      <p:pic>
        <p:nvPicPr>
          <p:cNvPr id="10245" name="Picture 7" descr="child-la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969" y="1145381"/>
            <a:ext cx="2743200" cy="38862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9" descr="52Library19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76" y="1681163"/>
            <a:ext cx="4267200" cy="281463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2236472" y="5358314"/>
            <a:ext cx="4643964" cy="646331"/>
          </a:xfrm>
          <a:prstGeom prst="rect">
            <a:avLst/>
          </a:prstGeom>
          <a:noFill/>
          <a:ln w="9525">
            <a:noFill/>
            <a:miter lim="800000"/>
            <a:headEnd/>
            <a:tailEnd/>
          </a:ln>
          <a:effectLst/>
        </p:spPr>
        <p:txBody>
          <a:bodyPr wrap="none">
            <a:spAutoFit/>
          </a:bodyPr>
          <a:lstStyle/>
          <a:p>
            <a:pPr algn="ctr">
              <a:defRPr/>
            </a:pPr>
            <a:r>
              <a:rPr lang="en-US" sz="36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Information Flow Chart</a:t>
            </a:r>
          </a:p>
        </p:txBody>
      </p:sp>
      <p:sp>
        <p:nvSpPr>
          <p:cNvPr id="20483" name="AutoShape 28"/>
          <p:cNvSpPr>
            <a:spLocks noChangeArrowheads="1"/>
          </p:cNvSpPr>
          <p:nvPr/>
        </p:nvSpPr>
        <p:spPr bwMode="auto">
          <a:xfrm>
            <a:off x="3048000" y="228600"/>
            <a:ext cx="2819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115741" name="Text Box 29"/>
          <p:cNvSpPr txBox="1">
            <a:spLocks noChangeArrowheads="1"/>
          </p:cNvSpPr>
          <p:nvPr/>
        </p:nvSpPr>
        <p:spPr bwMode="auto">
          <a:xfrm>
            <a:off x="2784475" y="304800"/>
            <a:ext cx="3285789" cy="523220"/>
          </a:xfrm>
          <a:prstGeom prst="rect">
            <a:avLst/>
          </a:prstGeom>
          <a:noFill/>
          <a:ln w="9525">
            <a:noFill/>
            <a:miter lim="800000"/>
            <a:headEnd/>
            <a:tailEnd/>
          </a:ln>
          <a:effectLst/>
        </p:spPr>
        <p:txBody>
          <a:bodyPr wrap="square">
            <a:spAutoFit/>
          </a:bodyPr>
          <a:lstStyle/>
          <a:p>
            <a:pPr algn="ctr">
              <a:defRPr/>
            </a:pPr>
            <a:r>
              <a:rPr lang="en-US" sz="28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President</a:t>
            </a:r>
          </a:p>
        </p:txBody>
      </p:sp>
      <p:sp>
        <p:nvSpPr>
          <p:cNvPr id="20485" name="Text Box 30"/>
          <p:cNvSpPr txBox="1">
            <a:spLocks noChangeArrowheads="1"/>
          </p:cNvSpPr>
          <p:nvPr/>
        </p:nvSpPr>
        <p:spPr bwMode="auto">
          <a:xfrm>
            <a:off x="1431983" y="1293813"/>
            <a:ext cx="62911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endParaRPr lang="en-US" altLang="en-US" sz="1800" b="1" dirty="0">
              <a:latin typeface="Calibri" panose="020F0502020204030204" pitchFamily="34" charset="0"/>
              <a:cs typeface="Calibri" panose="020F0502020204030204" pitchFamily="34" charset="0"/>
            </a:endParaRP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President-elect, 1</a:t>
            </a:r>
            <a:r>
              <a:rPr lang="en-US" altLang="en-US" sz="1800" b="1" baseline="30000" dirty="0">
                <a:latin typeface="Calibri" panose="020F0502020204030204" pitchFamily="34" charset="0"/>
                <a:cs typeface="Calibri" panose="020F0502020204030204" pitchFamily="34" charset="0"/>
              </a:rPr>
              <a:t>st</a:t>
            </a:r>
            <a:r>
              <a:rPr lang="en-US" altLang="en-US" sz="1800" b="1" dirty="0">
                <a:latin typeface="Calibri" panose="020F0502020204030204" pitchFamily="34" charset="0"/>
                <a:cs typeface="Calibri" panose="020F0502020204030204" pitchFamily="34" charset="0"/>
              </a:rPr>
              <a:t> Vice President, 2</a:t>
            </a:r>
            <a:r>
              <a:rPr lang="en-US" altLang="en-US" sz="1800" b="1" baseline="30000" dirty="0">
                <a:latin typeface="Calibri" panose="020F0502020204030204" pitchFamily="34" charset="0"/>
                <a:cs typeface="Calibri" panose="020F0502020204030204" pitchFamily="34" charset="0"/>
              </a:rPr>
              <a:t>nd</a:t>
            </a:r>
            <a:r>
              <a:rPr lang="en-US" altLang="en-US" sz="1800" b="1" dirty="0">
                <a:latin typeface="Calibri" panose="020F0502020204030204" pitchFamily="34" charset="0"/>
                <a:cs typeface="Calibri" panose="020F0502020204030204" pitchFamily="34" charset="0"/>
              </a:rPr>
              <a:t> Vice President, Secretary,</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Treasurer, Director of Junior Clubs, Director-elect of Junior Clubs</a:t>
            </a:r>
          </a:p>
        </p:txBody>
      </p:sp>
      <p:sp>
        <p:nvSpPr>
          <p:cNvPr id="115743" name="Text Box 31"/>
          <p:cNvSpPr txBox="1">
            <a:spLocks noChangeArrowheads="1"/>
          </p:cNvSpPr>
          <p:nvPr/>
        </p:nvSpPr>
        <p:spPr bwMode="auto">
          <a:xfrm>
            <a:off x="2590800" y="1004888"/>
            <a:ext cx="4389330" cy="461665"/>
          </a:xfrm>
          <a:prstGeom prst="rect">
            <a:avLst/>
          </a:prstGeom>
          <a:noFill/>
          <a:ln w="9525">
            <a:noFill/>
            <a:miter lim="800000"/>
            <a:headEnd/>
            <a:tailEnd/>
          </a:ln>
          <a:effectLst/>
        </p:spPr>
        <p:txBody>
          <a:bodyPr wrap="square">
            <a:spAutoFit/>
          </a:bodyPr>
          <a:lstStyle/>
          <a:p>
            <a:pPr>
              <a:defRPr/>
            </a:pPr>
            <a:r>
              <a:rPr lang="en-US" sz="24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Executive Committee</a:t>
            </a:r>
          </a:p>
        </p:txBody>
      </p:sp>
      <p:sp>
        <p:nvSpPr>
          <p:cNvPr id="20487" name="Line 34"/>
          <p:cNvSpPr>
            <a:spLocks noChangeShapeType="1"/>
          </p:cNvSpPr>
          <p:nvPr/>
        </p:nvSpPr>
        <p:spPr bwMode="auto">
          <a:xfrm>
            <a:off x="762000" y="990600"/>
            <a:ext cx="77724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Text Box 35"/>
          <p:cNvSpPr txBox="1">
            <a:spLocks noChangeArrowheads="1"/>
          </p:cNvSpPr>
          <p:nvPr/>
        </p:nvSpPr>
        <p:spPr bwMode="auto">
          <a:xfrm>
            <a:off x="347823" y="2353167"/>
            <a:ext cx="1213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 </a:t>
            </a:r>
          </a:p>
          <a:p>
            <a:pPr algn="ct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elect</a:t>
            </a:r>
          </a:p>
        </p:txBody>
      </p:sp>
      <p:sp>
        <p:nvSpPr>
          <p:cNvPr id="20489" name="Text Box 36"/>
          <p:cNvSpPr txBox="1">
            <a:spLocks noChangeArrowheads="1"/>
          </p:cNvSpPr>
          <p:nvPr/>
        </p:nvSpPr>
        <p:spPr bwMode="auto">
          <a:xfrm>
            <a:off x="4038600" y="2408238"/>
            <a:ext cx="1379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Second Vice</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a:t>
            </a:r>
          </a:p>
        </p:txBody>
      </p:sp>
      <p:sp>
        <p:nvSpPr>
          <p:cNvPr id="20490" name="Text Box 37"/>
          <p:cNvSpPr txBox="1">
            <a:spLocks noChangeArrowheads="1"/>
          </p:cNvSpPr>
          <p:nvPr/>
        </p:nvSpPr>
        <p:spPr bwMode="auto">
          <a:xfrm>
            <a:off x="7408363" y="2408238"/>
            <a:ext cx="13376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Director of </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Junior Clubs</a:t>
            </a:r>
          </a:p>
        </p:txBody>
      </p:sp>
      <p:sp>
        <p:nvSpPr>
          <p:cNvPr id="20491" name="Text Box 38"/>
          <p:cNvSpPr txBox="1">
            <a:spLocks noChangeArrowheads="1"/>
          </p:cNvSpPr>
          <p:nvPr/>
        </p:nvSpPr>
        <p:spPr bwMode="auto">
          <a:xfrm>
            <a:off x="2209800" y="2362200"/>
            <a:ext cx="1127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First Vice</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a:t>
            </a:r>
          </a:p>
        </p:txBody>
      </p:sp>
      <p:sp>
        <p:nvSpPr>
          <p:cNvPr id="20492" name="Text Box 39"/>
          <p:cNvSpPr txBox="1">
            <a:spLocks noChangeArrowheads="1"/>
          </p:cNvSpPr>
          <p:nvPr/>
        </p:nvSpPr>
        <p:spPr bwMode="auto">
          <a:xfrm>
            <a:off x="5770563" y="2362200"/>
            <a:ext cx="112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Treasurer</a:t>
            </a:r>
          </a:p>
        </p:txBody>
      </p:sp>
      <p:sp>
        <p:nvSpPr>
          <p:cNvPr id="20493" name="Text Box 40"/>
          <p:cNvSpPr txBox="1">
            <a:spLocks noChangeArrowheads="1"/>
          </p:cNvSpPr>
          <p:nvPr/>
        </p:nvSpPr>
        <p:spPr bwMode="auto">
          <a:xfrm>
            <a:off x="228600" y="3486834"/>
            <a:ext cx="1181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Region</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Presidents</a:t>
            </a:r>
          </a:p>
        </p:txBody>
      </p:sp>
      <p:sp>
        <p:nvSpPr>
          <p:cNvPr id="20494" name="Text Box 41"/>
          <p:cNvSpPr txBox="1">
            <a:spLocks noChangeArrowheads="1"/>
          </p:cNvSpPr>
          <p:nvPr/>
        </p:nvSpPr>
        <p:spPr bwMode="auto">
          <a:xfrm>
            <a:off x="3848100" y="3533000"/>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Community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Service</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Program</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Chairmen</a:t>
            </a:r>
          </a:p>
        </p:txBody>
      </p:sp>
      <p:sp>
        <p:nvSpPr>
          <p:cNvPr id="20495" name="Text Box 42"/>
          <p:cNvSpPr txBox="1">
            <a:spLocks noChangeArrowheads="1"/>
          </p:cNvSpPr>
          <p:nvPr/>
        </p:nvSpPr>
        <p:spPr bwMode="auto">
          <a:xfrm>
            <a:off x="7408363" y="3539423"/>
            <a:ext cx="13376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State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Directors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of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Junior Clubs</a:t>
            </a:r>
          </a:p>
        </p:txBody>
      </p:sp>
      <p:sp>
        <p:nvSpPr>
          <p:cNvPr id="20496" name="Text Box 43"/>
          <p:cNvSpPr txBox="1">
            <a:spLocks noChangeArrowheads="1"/>
          </p:cNvSpPr>
          <p:nvPr/>
        </p:nvSpPr>
        <p:spPr bwMode="auto">
          <a:xfrm>
            <a:off x="2158678" y="3486834"/>
            <a:ext cx="1181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State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Presidents</a:t>
            </a:r>
          </a:p>
        </p:txBody>
      </p:sp>
      <p:sp>
        <p:nvSpPr>
          <p:cNvPr id="20497" name="Text Box 44"/>
          <p:cNvSpPr txBox="1">
            <a:spLocks noChangeArrowheads="1"/>
          </p:cNvSpPr>
          <p:nvPr/>
        </p:nvSpPr>
        <p:spPr bwMode="auto">
          <a:xfrm>
            <a:off x="5867400" y="3493792"/>
            <a:ext cx="12467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Budget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and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Finance </a:t>
            </a:r>
            <a:br>
              <a:rPr lang="en-US" altLang="en-US" sz="1800" b="1" dirty="0">
                <a:latin typeface="Calibri" panose="020F0502020204030204" pitchFamily="34" charset="0"/>
                <a:cs typeface="Calibri" panose="020F0502020204030204" pitchFamily="34" charset="0"/>
              </a:rPr>
            </a:br>
            <a:r>
              <a:rPr lang="en-US" altLang="en-US" sz="1800" b="1" dirty="0">
                <a:latin typeface="Calibri" panose="020F0502020204030204" pitchFamily="34" charset="0"/>
                <a:cs typeface="Calibri" panose="020F0502020204030204" pitchFamily="34" charset="0"/>
              </a:rPr>
              <a:t>Committee</a:t>
            </a:r>
          </a:p>
          <a:p>
            <a:pPr algn="ctr">
              <a:spcBef>
                <a:spcPct val="0"/>
              </a:spcBef>
              <a:buClrTx/>
              <a:buSzTx/>
              <a:buFontTx/>
              <a:buNone/>
            </a:pPr>
            <a:endParaRPr lang="en-US" altLang="en-US" sz="1800" b="1" dirty="0">
              <a:latin typeface="Calibri" panose="020F0502020204030204" pitchFamily="34" charset="0"/>
              <a:cs typeface="Calibri" panose="020F0502020204030204" pitchFamily="34" charset="0"/>
            </a:endParaRPr>
          </a:p>
        </p:txBody>
      </p:sp>
      <p:sp>
        <p:nvSpPr>
          <p:cNvPr id="20504" name="Line 52"/>
          <p:cNvSpPr>
            <a:spLocks noChangeShapeType="1"/>
          </p:cNvSpPr>
          <p:nvPr/>
        </p:nvSpPr>
        <p:spPr bwMode="auto">
          <a:xfrm>
            <a:off x="198269" y="3200400"/>
            <a:ext cx="84582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AutoShape 53"/>
          <p:cNvSpPr>
            <a:spLocks noChangeArrowheads="1"/>
          </p:cNvSpPr>
          <p:nvPr/>
        </p:nvSpPr>
        <p:spPr bwMode="auto">
          <a:xfrm>
            <a:off x="190500" y="3502266"/>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7" name="AutoShape 55"/>
          <p:cNvSpPr>
            <a:spLocks noChangeArrowheads="1"/>
          </p:cNvSpPr>
          <p:nvPr/>
        </p:nvSpPr>
        <p:spPr bwMode="auto">
          <a:xfrm>
            <a:off x="2123954" y="3523565"/>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9" name="AutoShape 57"/>
          <p:cNvSpPr>
            <a:spLocks noChangeArrowheads="1"/>
          </p:cNvSpPr>
          <p:nvPr/>
        </p:nvSpPr>
        <p:spPr bwMode="auto">
          <a:xfrm>
            <a:off x="5843076" y="3518742"/>
            <a:ext cx="1295400" cy="120032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1" name="AutoShape 60"/>
          <p:cNvSpPr>
            <a:spLocks noChangeArrowheads="1"/>
          </p:cNvSpPr>
          <p:nvPr/>
        </p:nvSpPr>
        <p:spPr bwMode="auto">
          <a:xfrm>
            <a:off x="4038600" y="3516087"/>
            <a:ext cx="1371600" cy="122366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2" name="AutoShape 61"/>
          <p:cNvSpPr>
            <a:spLocks noChangeArrowheads="1"/>
          </p:cNvSpPr>
          <p:nvPr/>
        </p:nvSpPr>
        <p:spPr bwMode="auto">
          <a:xfrm>
            <a:off x="7408363" y="3580674"/>
            <a:ext cx="1395123" cy="1257301"/>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4" name="Line 63"/>
          <p:cNvSpPr>
            <a:spLocks noChangeShapeType="1"/>
          </p:cNvSpPr>
          <p:nvPr/>
        </p:nvSpPr>
        <p:spPr bwMode="auto">
          <a:xfrm>
            <a:off x="4572000" y="838200"/>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Line 64"/>
          <p:cNvSpPr>
            <a:spLocks noChangeShapeType="1"/>
          </p:cNvSpPr>
          <p:nvPr/>
        </p:nvSpPr>
        <p:spPr bwMode="auto">
          <a:xfrm flipV="1">
            <a:off x="854597" y="3334434"/>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6" name="Line 65"/>
          <p:cNvSpPr>
            <a:spLocks noChangeShapeType="1"/>
          </p:cNvSpPr>
          <p:nvPr/>
        </p:nvSpPr>
        <p:spPr bwMode="auto">
          <a:xfrm>
            <a:off x="2761787" y="3331540"/>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7" name="Line 67"/>
          <p:cNvSpPr>
            <a:spLocks noChangeShapeType="1"/>
          </p:cNvSpPr>
          <p:nvPr/>
        </p:nvSpPr>
        <p:spPr bwMode="auto">
          <a:xfrm>
            <a:off x="6476580" y="3286167"/>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8" name="Line 68"/>
          <p:cNvSpPr>
            <a:spLocks noChangeShapeType="1"/>
          </p:cNvSpPr>
          <p:nvPr/>
        </p:nvSpPr>
        <p:spPr bwMode="auto">
          <a:xfrm>
            <a:off x="8075271" y="3334434"/>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2" name="Line 82"/>
          <p:cNvSpPr>
            <a:spLocks noChangeShapeType="1"/>
          </p:cNvSpPr>
          <p:nvPr/>
        </p:nvSpPr>
        <p:spPr bwMode="auto">
          <a:xfrm>
            <a:off x="4648200" y="3278490"/>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9934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63724" y="1524000"/>
            <a:ext cx="2667000"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Suellen Brazil</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President</a:t>
            </a:r>
          </a:p>
        </p:txBody>
      </p:sp>
      <p:sp>
        <p:nvSpPr>
          <p:cNvPr id="11" name="TextBox 10"/>
          <p:cNvSpPr txBox="1"/>
          <p:nvPr/>
        </p:nvSpPr>
        <p:spPr>
          <a:xfrm>
            <a:off x="476038" y="3627611"/>
            <a:ext cx="2538655" cy="707886"/>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Wendy </a:t>
            </a:r>
            <a:r>
              <a:rPr lang="en-US" sz="2000" b="1" dirty="0" err="1">
                <a:latin typeface="Calibri" panose="020F0502020204030204" pitchFamily="34" charset="0"/>
                <a:cs typeface="Calibri" panose="020F0502020204030204" pitchFamily="34" charset="0"/>
              </a:rPr>
              <a:t>Carriker</a:t>
            </a: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President-elect</a:t>
            </a:r>
          </a:p>
        </p:txBody>
      </p:sp>
      <p:sp>
        <p:nvSpPr>
          <p:cNvPr id="12" name="TextBox 11"/>
          <p:cNvSpPr txBox="1"/>
          <p:nvPr/>
        </p:nvSpPr>
        <p:spPr>
          <a:xfrm>
            <a:off x="3625649" y="3688378"/>
            <a:ext cx="2343150"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Jolie </a:t>
            </a:r>
            <a:r>
              <a:rPr lang="en-US" b="1" dirty="0" err="1">
                <a:latin typeface="Calibri" panose="020F0502020204030204" pitchFamily="34" charset="0"/>
                <a:cs typeface="Calibri" panose="020F0502020204030204" pitchFamily="34" charset="0"/>
              </a:rPr>
              <a:t>Frankfurth</a:t>
            </a:r>
            <a:endParaRPr lang="en-US" b="1"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1</a:t>
            </a:r>
            <a:r>
              <a:rPr lang="en-US" b="1" baseline="30000" dirty="0">
                <a:latin typeface="Calibri" panose="020F0502020204030204" pitchFamily="34" charset="0"/>
                <a:cs typeface="Calibri" panose="020F0502020204030204" pitchFamily="34" charset="0"/>
              </a:rPr>
              <a:t>st</a:t>
            </a:r>
            <a:r>
              <a:rPr lang="en-US" b="1" dirty="0">
                <a:latin typeface="Calibri" panose="020F0502020204030204" pitchFamily="34" charset="0"/>
                <a:cs typeface="Calibri" panose="020F0502020204030204" pitchFamily="34" charset="0"/>
              </a:rPr>
              <a:t> Vice President</a:t>
            </a:r>
          </a:p>
        </p:txBody>
      </p:sp>
      <p:sp>
        <p:nvSpPr>
          <p:cNvPr id="13" name="TextBox 12"/>
          <p:cNvSpPr txBox="1"/>
          <p:nvPr/>
        </p:nvSpPr>
        <p:spPr>
          <a:xfrm>
            <a:off x="6331083" y="3658389"/>
            <a:ext cx="2514600"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Mary Beth Williams</a:t>
            </a:r>
          </a:p>
          <a:p>
            <a:pPr algn="ctr"/>
            <a:r>
              <a:rPr lang="en-US" b="1" dirty="0">
                <a:latin typeface="Calibri" panose="020F0502020204030204" pitchFamily="34" charset="0"/>
                <a:cs typeface="Calibri" panose="020F0502020204030204" pitchFamily="34" charset="0"/>
              </a:rPr>
              <a:t>2</a:t>
            </a:r>
            <a:r>
              <a:rPr lang="en-US" b="1" baseline="30000" dirty="0">
                <a:latin typeface="Calibri" panose="020F0502020204030204" pitchFamily="34" charset="0"/>
                <a:cs typeface="Calibri" panose="020F0502020204030204" pitchFamily="34" charset="0"/>
              </a:rPr>
              <a:t>nd</a:t>
            </a:r>
            <a:r>
              <a:rPr lang="en-US" b="1" dirty="0">
                <a:latin typeface="Calibri" panose="020F0502020204030204" pitchFamily="34" charset="0"/>
                <a:cs typeface="Calibri" panose="020F0502020204030204" pitchFamily="34" charset="0"/>
              </a:rPr>
              <a:t> Vice President</a:t>
            </a:r>
          </a:p>
        </p:txBody>
      </p:sp>
      <p:sp>
        <p:nvSpPr>
          <p:cNvPr id="18" name="TextBox 17"/>
          <p:cNvSpPr txBox="1"/>
          <p:nvPr/>
        </p:nvSpPr>
        <p:spPr>
          <a:xfrm>
            <a:off x="726084" y="5829872"/>
            <a:ext cx="2038562"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Dr. Susan Gettys</a:t>
            </a:r>
          </a:p>
          <a:p>
            <a:pPr algn="ctr"/>
            <a:r>
              <a:rPr lang="en-US" b="1" dirty="0">
                <a:latin typeface="Calibri" panose="020F0502020204030204" pitchFamily="34" charset="0"/>
                <a:cs typeface="Calibri" panose="020F0502020204030204" pitchFamily="34" charset="0"/>
              </a:rPr>
              <a:t>Secretary</a:t>
            </a:r>
          </a:p>
        </p:txBody>
      </p:sp>
      <p:sp>
        <p:nvSpPr>
          <p:cNvPr id="19" name="TextBox 18"/>
          <p:cNvSpPr txBox="1"/>
          <p:nvPr/>
        </p:nvSpPr>
        <p:spPr>
          <a:xfrm>
            <a:off x="3747365" y="5889033"/>
            <a:ext cx="2099716" cy="646331"/>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Juliet Casper</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Treasurer</a:t>
            </a:r>
          </a:p>
        </p:txBody>
      </p:sp>
      <p:sp>
        <p:nvSpPr>
          <p:cNvPr id="20" name="TextBox 19"/>
          <p:cNvSpPr txBox="1"/>
          <p:nvPr/>
        </p:nvSpPr>
        <p:spPr>
          <a:xfrm>
            <a:off x="6666325" y="5750533"/>
            <a:ext cx="2105025" cy="92333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Shannon Bailey</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Director of Junior Clubs</a:t>
            </a:r>
          </a:p>
        </p:txBody>
      </p:sp>
      <p:sp>
        <p:nvSpPr>
          <p:cNvPr id="22" name="TextBox 21"/>
          <p:cNvSpPr txBox="1"/>
          <p:nvPr/>
        </p:nvSpPr>
        <p:spPr>
          <a:xfrm rot="20176566">
            <a:off x="529824" y="140441"/>
            <a:ext cx="2450884" cy="1815882"/>
          </a:xfrm>
          <a:prstGeom prst="rect">
            <a:avLst/>
          </a:prstGeom>
          <a:noFill/>
        </p:spPr>
        <p:txBody>
          <a:bodyPr wrap="square" rtlCol="0">
            <a:spAutoFit/>
          </a:bodyPr>
          <a:lstStyle/>
          <a:p>
            <a:pPr algn="ctr"/>
            <a:r>
              <a:rPr lang="en-US" sz="2800" b="1" dirty="0">
                <a:solidFill>
                  <a:srgbClr val="FFC000"/>
                </a:solidFill>
                <a:latin typeface="Calibri" panose="020F0502020204030204" pitchFamily="34" charset="0"/>
                <a:cs typeface="Calibri" panose="020F0502020204030204" pitchFamily="34" charset="0"/>
              </a:rPr>
              <a:t>GFWC</a:t>
            </a:r>
          </a:p>
          <a:p>
            <a:pPr algn="ctr"/>
            <a:r>
              <a:rPr lang="en-US" sz="2800" b="1" dirty="0">
                <a:solidFill>
                  <a:srgbClr val="FFC000"/>
                </a:solidFill>
                <a:latin typeface="Calibri" panose="020F0502020204030204" pitchFamily="34" charset="0"/>
                <a:cs typeface="Calibri" panose="020F0502020204030204" pitchFamily="34" charset="0"/>
              </a:rPr>
              <a:t>2024-2026</a:t>
            </a:r>
            <a:br>
              <a:rPr lang="en-US" sz="2800" b="1" dirty="0">
                <a:solidFill>
                  <a:srgbClr val="FFC000"/>
                </a:solidFill>
                <a:latin typeface="Calibri" panose="020F0502020204030204" pitchFamily="34" charset="0"/>
                <a:cs typeface="Calibri" panose="020F0502020204030204" pitchFamily="34" charset="0"/>
              </a:rPr>
            </a:br>
            <a:r>
              <a:rPr lang="en-US" sz="2800" b="1" dirty="0">
                <a:solidFill>
                  <a:srgbClr val="FFC000"/>
                </a:solidFill>
                <a:latin typeface="Calibri" panose="020F0502020204030204" pitchFamily="34" charset="0"/>
                <a:cs typeface="Calibri" panose="020F0502020204030204" pitchFamily="34" charset="0"/>
              </a:rPr>
              <a:t>Executive Committee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857" y="163559"/>
            <a:ext cx="1358731" cy="135269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397" y="2118029"/>
            <a:ext cx="1097291" cy="1432178"/>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4457" y="367063"/>
            <a:ext cx="1382918" cy="147567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099" y="2276241"/>
            <a:ext cx="1470532" cy="130877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2172" y="2184274"/>
            <a:ext cx="1406684" cy="1393966"/>
          </a:xfrm>
          <a:prstGeom prst="rect">
            <a:avLst/>
          </a:prstGeom>
        </p:spPr>
      </p:pic>
      <p:pic>
        <p:nvPicPr>
          <p:cNvPr id="8" name="Picture 7">
            <a:extLst>
              <a:ext uri="{FF2B5EF4-FFF2-40B4-BE49-F238E27FC236}">
                <a16:creationId xmlns:a16="http://schemas.microsoft.com/office/drawing/2014/main" id="{04285705-A5CF-02A4-807F-8B49C366BD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1580" y="4303173"/>
            <a:ext cx="1150144" cy="1447360"/>
          </a:xfrm>
          <a:prstGeom prst="rect">
            <a:avLst/>
          </a:prstGeom>
        </p:spPr>
      </p:pic>
      <p:pic>
        <p:nvPicPr>
          <p:cNvPr id="14" name="Picture 13">
            <a:extLst>
              <a:ext uri="{FF2B5EF4-FFF2-40B4-BE49-F238E27FC236}">
                <a16:creationId xmlns:a16="http://schemas.microsoft.com/office/drawing/2014/main" id="{AAFECB29-07D9-0162-0F55-0ECE4E57C3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4593" y="4393870"/>
            <a:ext cx="1361842" cy="1436002"/>
          </a:xfrm>
          <a:prstGeom prst="rect">
            <a:avLst/>
          </a:prstGeom>
        </p:spPr>
      </p:pic>
      <p:pic>
        <p:nvPicPr>
          <p:cNvPr id="16" name="Picture 15">
            <a:extLst>
              <a:ext uri="{FF2B5EF4-FFF2-40B4-BE49-F238E27FC236}">
                <a16:creationId xmlns:a16="http://schemas.microsoft.com/office/drawing/2014/main" id="{5C2EFE54-0DCD-4F83-4DF6-6533C76143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3020" y="4381411"/>
            <a:ext cx="1252044" cy="1374793"/>
          </a:xfrm>
          <a:prstGeom prst="rect">
            <a:avLst/>
          </a:prstGeom>
        </p:spPr>
      </p:pic>
    </p:spTree>
    <p:extLst>
      <p:ext uri="{BB962C8B-B14F-4D97-AF65-F5344CB8AC3E}">
        <p14:creationId xmlns:p14="http://schemas.microsoft.com/office/powerpoint/2010/main" val="298118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194223" y="228600"/>
            <a:ext cx="2879378" cy="1446550"/>
          </a:xfrm>
          <a:prstGeom prst="rect">
            <a:avLst/>
          </a:prstGeom>
          <a:noFill/>
          <a:ln w="9525">
            <a:noFill/>
            <a:miter lim="800000"/>
            <a:headEnd/>
            <a:tailEnd/>
          </a:ln>
          <a:effectLst/>
        </p:spPr>
        <p:txBody>
          <a:bodyPr wrap="none">
            <a:spAutoFit/>
          </a:bodyPr>
          <a:lstStyle/>
          <a:p>
            <a:pPr algn="ctr">
              <a:defRPr/>
            </a:pPr>
            <a:r>
              <a:rPr lang="en-US" sz="4400" b="1" dirty="0">
                <a:effectLst>
                  <a:outerShdw blurRad="38100" dist="38100" dir="2700000" algn="tl">
                    <a:srgbClr val="000000"/>
                  </a:outerShdw>
                </a:effectLst>
                <a:latin typeface="Calibri" panose="020F0502020204030204" pitchFamily="34" charset="0"/>
                <a:cs typeface="Calibri" panose="020F0502020204030204" pitchFamily="34" charset="0"/>
              </a:rPr>
              <a:t>GFWC Iowa</a:t>
            </a:r>
          </a:p>
          <a:p>
            <a:pPr algn="ctr">
              <a:defRPr/>
            </a:pPr>
            <a:endParaRPr lang="en-US" sz="4400" b="1" dirty="0">
              <a:effectLst>
                <a:outerShdw blurRad="38100" dist="38100" dir="2700000" algn="tl">
                  <a:srgbClr val="000000"/>
                </a:outerShdw>
              </a:effectLst>
            </a:endParaRPr>
          </a:p>
        </p:txBody>
      </p:sp>
      <p:sp>
        <p:nvSpPr>
          <p:cNvPr id="107523" name="Rectangle 3"/>
          <p:cNvSpPr>
            <a:spLocks noChangeArrowheads="1"/>
          </p:cNvSpPr>
          <p:nvPr/>
        </p:nvSpPr>
        <p:spPr bwMode="auto">
          <a:xfrm>
            <a:off x="1606419" y="762000"/>
            <a:ext cx="5924186" cy="584775"/>
          </a:xfrm>
          <a:prstGeom prst="rect">
            <a:avLst/>
          </a:prstGeom>
          <a:noFill/>
          <a:ln w="9525">
            <a:noFill/>
            <a:miter lim="800000"/>
            <a:headEnd/>
            <a:tailEnd/>
          </a:ln>
          <a:effectLst/>
        </p:spPr>
        <p:txBody>
          <a:bodyPr wrap="none">
            <a:spAutoFit/>
          </a:bodyPr>
          <a:lstStyle/>
          <a:p>
            <a:pPr algn="ctr">
              <a:defRPr/>
            </a:pPr>
            <a:r>
              <a:rPr lang="en-US" sz="3200" b="1" dirty="0">
                <a:effectLst>
                  <a:outerShdw blurRad="38100" dist="38100" dir="2700000" algn="tl">
                    <a:srgbClr val="000000"/>
                  </a:outerShdw>
                </a:effectLst>
                <a:latin typeface="Calibri" panose="020F0502020204030204" pitchFamily="34" charset="0"/>
                <a:cs typeface="Calibri" panose="020F0502020204030204" pitchFamily="34" charset="0"/>
              </a:rPr>
              <a:t>Headquarters – Des Moines, Iowa</a:t>
            </a:r>
          </a:p>
        </p:txBody>
      </p:sp>
      <p:sp>
        <p:nvSpPr>
          <p:cNvPr id="107524" name="Rectangle 4"/>
          <p:cNvSpPr>
            <a:spLocks noChangeArrowheads="1"/>
          </p:cNvSpPr>
          <p:nvPr/>
        </p:nvSpPr>
        <p:spPr bwMode="auto">
          <a:xfrm>
            <a:off x="1786206" y="5334000"/>
            <a:ext cx="5528994" cy="1077218"/>
          </a:xfrm>
          <a:prstGeom prst="rect">
            <a:avLst/>
          </a:prstGeom>
          <a:noFill/>
          <a:ln w="9525">
            <a:noFill/>
            <a:miter lim="800000"/>
            <a:headEnd/>
            <a:tailEnd/>
          </a:ln>
          <a:effectLst/>
        </p:spPr>
        <p:txBody>
          <a:bodyPr wrap="square">
            <a:spAutoFit/>
          </a:bodyPr>
          <a:lstStyle/>
          <a:p>
            <a:pPr algn="ctr">
              <a:defRPr/>
            </a:pPr>
            <a:r>
              <a:rPr lang="en-US" sz="32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Organized in 1893</a:t>
            </a:r>
            <a:br>
              <a:rPr lang="en-US" sz="32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br>
            <a:r>
              <a:rPr lang="en-US" sz="32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131 years of volunteer service</a:t>
            </a:r>
          </a:p>
        </p:txBody>
      </p:sp>
      <p:pic>
        <p:nvPicPr>
          <p:cNvPr id="4" name="Picture 3">
            <a:extLst>
              <a:ext uri="{FF2B5EF4-FFF2-40B4-BE49-F238E27FC236}">
                <a16:creationId xmlns:a16="http://schemas.microsoft.com/office/drawing/2014/main" id="{65A40A92-3A6F-C0C3-3DC3-315B60F17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347" y="2148088"/>
            <a:ext cx="7141306" cy="31859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2311931" y="6140450"/>
            <a:ext cx="4643964" cy="646331"/>
          </a:xfrm>
          <a:prstGeom prst="rect">
            <a:avLst/>
          </a:prstGeom>
          <a:noFill/>
          <a:ln w="9525">
            <a:noFill/>
            <a:miter lim="800000"/>
            <a:headEnd/>
            <a:tailEnd/>
          </a:ln>
          <a:effectLst/>
        </p:spPr>
        <p:txBody>
          <a:bodyPr wrap="none">
            <a:spAutoFit/>
          </a:bodyPr>
          <a:lstStyle/>
          <a:p>
            <a:pPr algn="ctr">
              <a:defRPr/>
            </a:pPr>
            <a:r>
              <a:rPr lang="en-US" sz="3600"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Information Flow Chart</a:t>
            </a:r>
          </a:p>
        </p:txBody>
      </p:sp>
      <p:sp>
        <p:nvSpPr>
          <p:cNvPr id="20483" name="AutoShape 28"/>
          <p:cNvSpPr>
            <a:spLocks noChangeArrowheads="1"/>
          </p:cNvSpPr>
          <p:nvPr/>
        </p:nvSpPr>
        <p:spPr bwMode="auto">
          <a:xfrm>
            <a:off x="3352800" y="228600"/>
            <a:ext cx="25146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115741" name="Text Box 29"/>
          <p:cNvSpPr txBox="1">
            <a:spLocks noChangeArrowheads="1"/>
          </p:cNvSpPr>
          <p:nvPr/>
        </p:nvSpPr>
        <p:spPr bwMode="auto">
          <a:xfrm>
            <a:off x="3454400" y="212725"/>
            <a:ext cx="2413000" cy="369332"/>
          </a:xfrm>
          <a:prstGeom prst="rect">
            <a:avLst/>
          </a:prstGeom>
          <a:noFill/>
          <a:ln w="9525">
            <a:noFill/>
            <a:miter lim="800000"/>
            <a:headEnd/>
            <a:tailEnd/>
          </a:ln>
          <a:effectLst/>
        </p:spPr>
        <p:txBody>
          <a:bodyPr>
            <a:spAutoFit/>
          </a:bodyPr>
          <a:lstStyle/>
          <a:p>
            <a:pPr algn="ctr">
              <a:defRPr/>
            </a:pPr>
            <a:r>
              <a:rPr lang="en-US"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Iowa President</a:t>
            </a:r>
          </a:p>
        </p:txBody>
      </p:sp>
      <p:sp>
        <p:nvSpPr>
          <p:cNvPr id="20485" name="Text Box 30"/>
          <p:cNvSpPr txBox="1">
            <a:spLocks noChangeArrowheads="1"/>
          </p:cNvSpPr>
          <p:nvPr/>
        </p:nvSpPr>
        <p:spPr bwMode="auto">
          <a:xfrm>
            <a:off x="1951549" y="1293813"/>
            <a:ext cx="52520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President-elect, 1</a:t>
            </a:r>
            <a:r>
              <a:rPr lang="en-US" altLang="en-US" sz="1800" b="1" baseline="30000" dirty="0">
                <a:latin typeface="Calibri" panose="020F0502020204030204" pitchFamily="34" charset="0"/>
                <a:cs typeface="Calibri" panose="020F0502020204030204" pitchFamily="34" charset="0"/>
              </a:rPr>
              <a:t>st</a:t>
            </a:r>
            <a:r>
              <a:rPr lang="en-US" altLang="en-US" sz="1800" b="1" dirty="0">
                <a:latin typeface="Calibri" panose="020F0502020204030204" pitchFamily="34" charset="0"/>
                <a:cs typeface="Calibri" panose="020F0502020204030204" pitchFamily="34" charset="0"/>
              </a:rPr>
              <a:t> Vice President, 2</a:t>
            </a:r>
            <a:r>
              <a:rPr lang="en-US" altLang="en-US" sz="1800" b="1" baseline="30000" dirty="0">
                <a:latin typeface="Calibri" panose="020F0502020204030204" pitchFamily="34" charset="0"/>
                <a:cs typeface="Calibri" panose="020F0502020204030204" pitchFamily="34" charset="0"/>
              </a:rPr>
              <a:t>nd</a:t>
            </a:r>
            <a:r>
              <a:rPr lang="en-US" altLang="en-US" sz="1800" b="1" dirty="0">
                <a:latin typeface="Calibri" panose="020F0502020204030204" pitchFamily="34" charset="0"/>
                <a:cs typeface="Calibri" panose="020F0502020204030204" pitchFamily="34" charset="0"/>
              </a:rPr>
              <a:t> Vice President,</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 Recording Secretary, Treasurer</a:t>
            </a:r>
            <a:endParaRPr lang="en-US" altLang="en-US" sz="1800" dirty="0">
              <a:latin typeface="Calibri" panose="020F0502020204030204" pitchFamily="34" charset="0"/>
              <a:cs typeface="Calibri" panose="020F0502020204030204" pitchFamily="34" charset="0"/>
            </a:endParaRPr>
          </a:p>
        </p:txBody>
      </p:sp>
      <p:sp>
        <p:nvSpPr>
          <p:cNvPr id="115743" name="Text Box 31"/>
          <p:cNvSpPr txBox="1">
            <a:spLocks noChangeArrowheads="1"/>
          </p:cNvSpPr>
          <p:nvPr/>
        </p:nvSpPr>
        <p:spPr bwMode="auto">
          <a:xfrm>
            <a:off x="3176588" y="1004888"/>
            <a:ext cx="3360407" cy="369332"/>
          </a:xfrm>
          <a:prstGeom prst="rect">
            <a:avLst/>
          </a:prstGeom>
          <a:noFill/>
          <a:ln w="9525">
            <a:noFill/>
            <a:miter lim="800000"/>
            <a:headEnd/>
            <a:tailEnd/>
          </a:ln>
          <a:effectLst/>
        </p:spPr>
        <p:txBody>
          <a:bodyPr wrap="none">
            <a:spAutoFit/>
          </a:bodyPr>
          <a:lstStyle/>
          <a:p>
            <a:pPr>
              <a:defRPr/>
            </a:pPr>
            <a:r>
              <a:rPr lang="en-US" b="1"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GFWC Iowa Executive Committee</a:t>
            </a:r>
          </a:p>
        </p:txBody>
      </p:sp>
      <p:sp>
        <p:nvSpPr>
          <p:cNvPr id="20487" name="Line 34"/>
          <p:cNvSpPr>
            <a:spLocks noChangeShapeType="1"/>
          </p:cNvSpPr>
          <p:nvPr/>
        </p:nvSpPr>
        <p:spPr bwMode="auto">
          <a:xfrm>
            <a:off x="762000" y="990600"/>
            <a:ext cx="77724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Text Box 35"/>
          <p:cNvSpPr txBox="1">
            <a:spLocks noChangeArrowheads="1"/>
          </p:cNvSpPr>
          <p:nvPr/>
        </p:nvSpPr>
        <p:spPr bwMode="auto">
          <a:xfrm>
            <a:off x="424378" y="2223975"/>
            <a:ext cx="1213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 </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elect</a:t>
            </a:r>
          </a:p>
        </p:txBody>
      </p:sp>
      <p:sp>
        <p:nvSpPr>
          <p:cNvPr id="20489" name="Text Box 36"/>
          <p:cNvSpPr txBox="1">
            <a:spLocks noChangeArrowheads="1"/>
          </p:cNvSpPr>
          <p:nvPr/>
        </p:nvSpPr>
        <p:spPr bwMode="auto">
          <a:xfrm>
            <a:off x="4483773" y="2243356"/>
            <a:ext cx="1379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Second Vice</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a:t>
            </a:r>
          </a:p>
        </p:txBody>
      </p:sp>
      <p:sp>
        <p:nvSpPr>
          <p:cNvPr id="20491" name="Text Box 38"/>
          <p:cNvSpPr txBox="1">
            <a:spLocks noChangeArrowheads="1"/>
          </p:cNvSpPr>
          <p:nvPr/>
        </p:nvSpPr>
        <p:spPr bwMode="auto">
          <a:xfrm>
            <a:off x="2337709" y="2209800"/>
            <a:ext cx="1127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First Vice</a:t>
            </a:r>
          </a:p>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President</a:t>
            </a:r>
          </a:p>
        </p:txBody>
      </p:sp>
      <p:sp>
        <p:nvSpPr>
          <p:cNvPr id="20492" name="Text Box 39"/>
          <p:cNvSpPr txBox="1">
            <a:spLocks noChangeArrowheads="1"/>
          </p:cNvSpPr>
          <p:nvPr/>
        </p:nvSpPr>
        <p:spPr bwMode="auto">
          <a:xfrm>
            <a:off x="6675437" y="2317964"/>
            <a:ext cx="112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solidFill>
                  <a:srgbClr val="FFC000"/>
                </a:solidFill>
                <a:latin typeface="Calibri" panose="020F0502020204030204" pitchFamily="34" charset="0"/>
                <a:cs typeface="Calibri" panose="020F0502020204030204" pitchFamily="34" charset="0"/>
              </a:rPr>
              <a:t>Treasurer</a:t>
            </a:r>
          </a:p>
        </p:txBody>
      </p:sp>
      <p:sp>
        <p:nvSpPr>
          <p:cNvPr id="20493" name="Text Box 40"/>
          <p:cNvSpPr txBox="1">
            <a:spLocks noChangeArrowheads="1"/>
          </p:cNvSpPr>
          <p:nvPr/>
        </p:nvSpPr>
        <p:spPr bwMode="auto">
          <a:xfrm>
            <a:off x="428424" y="3034951"/>
            <a:ext cx="1089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District</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Directors</a:t>
            </a:r>
          </a:p>
        </p:txBody>
      </p:sp>
      <p:sp>
        <p:nvSpPr>
          <p:cNvPr id="20494" name="Text Box 41"/>
          <p:cNvSpPr txBox="1">
            <a:spLocks noChangeArrowheads="1"/>
          </p:cNvSpPr>
          <p:nvPr/>
        </p:nvSpPr>
        <p:spPr bwMode="auto">
          <a:xfrm>
            <a:off x="4376886" y="3064615"/>
            <a:ext cx="14239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District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 &amp; Club</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Membership</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Chairmen</a:t>
            </a:r>
          </a:p>
        </p:txBody>
      </p:sp>
      <p:sp>
        <p:nvSpPr>
          <p:cNvPr id="20495" name="Text Box 42"/>
          <p:cNvSpPr txBox="1">
            <a:spLocks noChangeArrowheads="1"/>
          </p:cNvSpPr>
          <p:nvPr/>
        </p:nvSpPr>
        <p:spPr bwMode="auto">
          <a:xfrm>
            <a:off x="9738447" y="3163669"/>
            <a:ext cx="12656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Jr. Planning</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Committee</a:t>
            </a:r>
          </a:p>
        </p:txBody>
      </p:sp>
      <p:sp>
        <p:nvSpPr>
          <p:cNvPr id="20496" name="Text Box 43"/>
          <p:cNvSpPr txBox="1">
            <a:spLocks noChangeArrowheads="1"/>
          </p:cNvSpPr>
          <p:nvPr/>
        </p:nvSpPr>
        <p:spPr bwMode="auto">
          <a:xfrm>
            <a:off x="2256887" y="3030046"/>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State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Chairmen</a:t>
            </a:r>
          </a:p>
        </p:txBody>
      </p:sp>
      <p:sp>
        <p:nvSpPr>
          <p:cNvPr id="20497" name="Text Box 44"/>
          <p:cNvSpPr txBox="1">
            <a:spLocks noChangeArrowheads="1"/>
          </p:cNvSpPr>
          <p:nvPr/>
        </p:nvSpPr>
        <p:spPr bwMode="auto">
          <a:xfrm>
            <a:off x="6520981" y="3095637"/>
            <a:ext cx="11747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Club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Treasurers</a:t>
            </a:r>
          </a:p>
        </p:txBody>
      </p:sp>
      <p:sp>
        <p:nvSpPr>
          <p:cNvPr id="20498" name="Text Box 45"/>
          <p:cNvSpPr txBox="1">
            <a:spLocks noChangeArrowheads="1"/>
          </p:cNvSpPr>
          <p:nvPr/>
        </p:nvSpPr>
        <p:spPr bwMode="auto">
          <a:xfrm>
            <a:off x="390524" y="3794125"/>
            <a:ext cx="1201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Club</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Presidents</a:t>
            </a:r>
          </a:p>
        </p:txBody>
      </p:sp>
      <p:sp>
        <p:nvSpPr>
          <p:cNvPr id="20500" name="Text Box 47"/>
          <p:cNvSpPr txBox="1">
            <a:spLocks noChangeArrowheads="1"/>
          </p:cNvSpPr>
          <p:nvPr/>
        </p:nvSpPr>
        <p:spPr bwMode="auto">
          <a:xfrm>
            <a:off x="2290762" y="3810000"/>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District</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Chairmen</a:t>
            </a:r>
          </a:p>
        </p:txBody>
      </p:sp>
      <p:sp>
        <p:nvSpPr>
          <p:cNvPr id="20501" name="Text Box 48"/>
          <p:cNvSpPr txBox="1">
            <a:spLocks noChangeArrowheads="1"/>
          </p:cNvSpPr>
          <p:nvPr/>
        </p:nvSpPr>
        <p:spPr bwMode="auto">
          <a:xfrm>
            <a:off x="2352166" y="4602162"/>
            <a:ext cx="114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Club </a:t>
            </a:r>
          </a:p>
          <a:p>
            <a:pPr algn="ctr">
              <a:spcBef>
                <a:spcPct val="0"/>
              </a:spcBef>
              <a:buClrTx/>
              <a:buSzTx/>
              <a:buFontTx/>
              <a:buNone/>
            </a:pPr>
            <a:r>
              <a:rPr lang="en-US" altLang="en-US" sz="1800" b="1" dirty="0">
                <a:latin typeface="Calibri" panose="020F0502020204030204" pitchFamily="34" charset="0"/>
                <a:cs typeface="Calibri" panose="020F0502020204030204" pitchFamily="34" charset="0"/>
              </a:rPr>
              <a:t>Chairmen</a:t>
            </a:r>
          </a:p>
        </p:txBody>
      </p:sp>
      <p:sp>
        <p:nvSpPr>
          <p:cNvPr id="20502" name="Text Box 50"/>
          <p:cNvSpPr txBox="1">
            <a:spLocks noChangeArrowheads="1"/>
          </p:cNvSpPr>
          <p:nvPr/>
        </p:nvSpPr>
        <p:spPr bwMode="auto">
          <a:xfrm>
            <a:off x="2451100" y="5500688"/>
            <a:ext cx="2501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latin typeface="Calibri" panose="020F0502020204030204" pitchFamily="34" charset="0"/>
                <a:cs typeface="Calibri" panose="020F0502020204030204" pitchFamily="34" charset="0"/>
              </a:rPr>
              <a:t>General Club Members </a:t>
            </a:r>
          </a:p>
        </p:txBody>
      </p:sp>
      <p:sp>
        <p:nvSpPr>
          <p:cNvPr id="20503" name="Text Box 51"/>
          <p:cNvSpPr txBox="1">
            <a:spLocks noChangeArrowheads="1"/>
          </p:cNvSpPr>
          <p:nvPr/>
        </p:nvSpPr>
        <p:spPr bwMode="auto">
          <a:xfrm>
            <a:off x="9906000" y="5052097"/>
            <a:ext cx="2290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1800" b="1" dirty="0">
                <a:latin typeface="Calibri" panose="020F0502020204030204" pitchFamily="34" charset="0"/>
                <a:cs typeface="Calibri" panose="020F0502020204030204" pitchFamily="34" charset="0"/>
              </a:rPr>
              <a:t>Junior Club Members</a:t>
            </a:r>
          </a:p>
        </p:txBody>
      </p:sp>
      <p:sp>
        <p:nvSpPr>
          <p:cNvPr id="20504" name="Line 52"/>
          <p:cNvSpPr>
            <a:spLocks noChangeShapeType="1"/>
          </p:cNvSpPr>
          <p:nvPr/>
        </p:nvSpPr>
        <p:spPr bwMode="auto">
          <a:xfrm>
            <a:off x="228599" y="2979517"/>
            <a:ext cx="8077197" cy="5679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AutoShape 53"/>
          <p:cNvSpPr>
            <a:spLocks noChangeArrowheads="1"/>
          </p:cNvSpPr>
          <p:nvPr/>
        </p:nvSpPr>
        <p:spPr bwMode="auto">
          <a:xfrm>
            <a:off x="336774" y="3032149"/>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6" name="AutoShape 54"/>
          <p:cNvSpPr>
            <a:spLocks noChangeArrowheads="1"/>
          </p:cNvSpPr>
          <p:nvPr/>
        </p:nvSpPr>
        <p:spPr bwMode="auto">
          <a:xfrm>
            <a:off x="383639" y="3810000"/>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7" name="AutoShape 55"/>
          <p:cNvSpPr>
            <a:spLocks noChangeArrowheads="1"/>
          </p:cNvSpPr>
          <p:nvPr/>
        </p:nvSpPr>
        <p:spPr bwMode="auto">
          <a:xfrm>
            <a:off x="2253571" y="3032149"/>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8" name="AutoShape 56"/>
          <p:cNvSpPr>
            <a:spLocks noChangeArrowheads="1"/>
          </p:cNvSpPr>
          <p:nvPr/>
        </p:nvSpPr>
        <p:spPr bwMode="auto">
          <a:xfrm>
            <a:off x="2273300" y="3794149"/>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09" name="AutoShape 57"/>
          <p:cNvSpPr>
            <a:spLocks noChangeArrowheads="1"/>
          </p:cNvSpPr>
          <p:nvPr/>
        </p:nvSpPr>
        <p:spPr bwMode="auto">
          <a:xfrm>
            <a:off x="6536995" y="3096423"/>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0" name="AutoShape 59"/>
          <p:cNvSpPr>
            <a:spLocks noChangeArrowheads="1"/>
          </p:cNvSpPr>
          <p:nvPr/>
        </p:nvSpPr>
        <p:spPr bwMode="auto">
          <a:xfrm>
            <a:off x="2332360" y="4600599"/>
            <a:ext cx="1295400" cy="609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1" name="AutoShape 60"/>
          <p:cNvSpPr>
            <a:spLocks noChangeArrowheads="1"/>
          </p:cNvSpPr>
          <p:nvPr/>
        </p:nvSpPr>
        <p:spPr bwMode="auto">
          <a:xfrm>
            <a:off x="4422907" y="3048000"/>
            <a:ext cx="1371600" cy="1295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14" name="Line 63"/>
          <p:cNvSpPr>
            <a:spLocks noChangeShapeType="1"/>
          </p:cNvSpPr>
          <p:nvPr/>
        </p:nvSpPr>
        <p:spPr bwMode="auto">
          <a:xfrm>
            <a:off x="4572000" y="838200"/>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Line 64"/>
          <p:cNvSpPr>
            <a:spLocks noChangeShapeType="1"/>
          </p:cNvSpPr>
          <p:nvPr/>
        </p:nvSpPr>
        <p:spPr bwMode="auto">
          <a:xfrm>
            <a:off x="838200" y="2895600"/>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6" name="Line 65"/>
          <p:cNvSpPr>
            <a:spLocks noChangeShapeType="1"/>
          </p:cNvSpPr>
          <p:nvPr/>
        </p:nvSpPr>
        <p:spPr bwMode="auto">
          <a:xfrm>
            <a:off x="2857864" y="2895600"/>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7" name="Line 67"/>
          <p:cNvSpPr>
            <a:spLocks noChangeShapeType="1"/>
          </p:cNvSpPr>
          <p:nvPr/>
        </p:nvSpPr>
        <p:spPr bwMode="auto">
          <a:xfrm>
            <a:off x="7156139" y="2895600"/>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9" name="Line 69"/>
          <p:cNvSpPr>
            <a:spLocks noChangeShapeType="1"/>
          </p:cNvSpPr>
          <p:nvPr/>
        </p:nvSpPr>
        <p:spPr bwMode="auto">
          <a:xfrm>
            <a:off x="838200" y="365760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0" name="Line 70"/>
          <p:cNvSpPr>
            <a:spLocks noChangeShapeType="1"/>
          </p:cNvSpPr>
          <p:nvPr/>
        </p:nvSpPr>
        <p:spPr bwMode="auto">
          <a:xfrm>
            <a:off x="2847060" y="368935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2" name="Line 72"/>
          <p:cNvSpPr>
            <a:spLocks noChangeShapeType="1"/>
          </p:cNvSpPr>
          <p:nvPr/>
        </p:nvSpPr>
        <p:spPr bwMode="auto">
          <a:xfrm>
            <a:off x="2847060" y="44196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3" name="AutoShape 73"/>
          <p:cNvSpPr>
            <a:spLocks noChangeArrowheads="1"/>
          </p:cNvSpPr>
          <p:nvPr/>
        </p:nvSpPr>
        <p:spPr bwMode="auto">
          <a:xfrm>
            <a:off x="2438400" y="5486400"/>
            <a:ext cx="2514600" cy="457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endParaRPr lang="en-US" altLang="en-US" sz="1800"/>
          </a:p>
        </p:txBody>
      </p:sp>
      <p:sp>
        <p:nvSpPr>
          <p:cNvPr id="20526" name="Line 76"/>
          <p:cNvSpPr>
            <a:spLocks noChangeShapeType="1"/>
          </p:cNvSpPr>
          <p:nvPr/>
        </p:nvSpPr>
        <p:spPr bwMode="auto">
          <a:xfrm>
            <a:off x="2901271" y="5243512"/>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7" name="Line 77"/>
          <p:cNvSpPr>
            <a:spLocks noChangeShapeType="1"/>
          </p:cNvSpPr>
          <p:nvPr/>
        </p:nvSpPr>
        <p:spPr bwMode="auto">
          <a:xfrm>
            <a:off x="5186403" y="5143501"/>
            <a:ext cx="8449" cy="4833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8" name="Line 78"/>
          <p:cNvSpPr>
            <a:spLocks noChangeShapeType="1"/>
          </p:cNvSpPr>
          <p:nvPr/>
        </p:nvSpPr>
        <p:spPr bwMode="auto">
          <a:xfrm flipH="1">
            <a:off x="838200" y="5715000"/>
            <a:ext cx="1600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9" name="Line 79"/>
          <p:cNvSpPr>
            <a:spLocks noChangeShapeType="1"/>
          </p:cNvSpPr>
          <p:nvPr/>
        </p:nvSpPr>
        <p:spPr bwMode="auto">
          <a:xfrm flipH="1">
            <a:off x="4953000" y="5715000"/>
            <a:ext cx="2286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0" name="Line 80"/>
          <p:cNvSpPr>
            <a:spLocks noChangeShapeType="1"/>
          </p:cNvSpPr>
          <p:nvPr/>
        </p:nvSpPr>
        <p:spPr bwMode="auto">
          <a:xfrm>
            <a:off x="838200" y="4419600"/>
            <a:ext cx="0" cy="1295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1" name="Line 81"/>
          <p:cNvSpPr>
            <a:spLocks noChangeShapeType="1"/>
          </p:cNvSpPr>
          <p:nvPr/>
        </p:nvSpPr>
        <p:spPr bwMode="auto">
          <a:xfrm>
            <a:off x="7191507" y="3657600"/>
            <a:ext cx="47493" cy="2057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2" name="Line 82"/>
          <p:cNvSpPr>
            <a:spLocks noChangeShapeType="1"/>
          </p:cNvSpPr>
          <p:nvPr/>
        </p:nvSpPr>
        <p:spPr bwMode="auto">
          <a:xfrm>
            <a:off x="5103086" y="2883908"/>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77"/>
          <p:cNvSpPr>
            <a:spLocks noChangeShapeType="1"/>
          </p:cNvSpPr>
          <p:nvPr/>
        </p:nvSpPr>
        <p:spPr bwMode="auto">
          <a:xfrm>
            <a:off x="5178557" y="4419600"/>
            <a:ext cx="16295" cy="72389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theme/theme1.xml><?xml version="1.0" encoding="utf-8"?>
<a:theme xmlns:a="http://schemas.openxmlformats.org/drawingml/2006/main" name="Summer Planning PPT template 2">
  <a:themeElements>
    <a:clrScheme name="Custom 1">
      <a:dk1>
        <a:sysClr val="windowText" lastClr="000000"/>
      </a:dk1>
      <a:lt1>
        <a:sysClr val="window" lastClr="FFFFFF"/>
      </a:lt1>
      <a:dk2>
        <a:srgbClr val="242852"/>
      </a:dk2>
      <a:lt2>
        <a:srgbClr val="C0D7EC"/>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FWC-Florida-Orientation-updated-June-2020" id="{FCCB0CC6-1E07-D84B-9E9B-F56F990F4E7A}" vid="{09D7445D-08ED-9144-8C8A-BB8541453BA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GFWC Powerpoint Template (2)</Template>
  <TotalTime>1756</TotalTime>
  <Words>1464</Words>
  <Application>Microsoft Office PowerPoint</Application>
  <PresentationFormat>On-screen Show (4:3)</PresentationFormat>
  <Paragraphs>276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Garamond</vt:lpstr>
      <vt:lpstr>Wingdings</vt:lpstr>
      <vt:lpstr>Summer Planning PPT template 2</vt:lpstr>
      <vt:lpstr>GFWC Iowa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Rondo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GFWC [STATE]</dc:title>
  <dc:creator>Susette Elaine Redwine</dc:creator>
  <cp:lastModifiedBy>Bette and Linus Kuboushek</cp:lastModifiedBy>
  <cp:revision>14</cp:revision>
  <dcterms:created xsi:type="dcterms:W3CDTF">2020-09-14T15:49:55Z</dcterms:created>
  <dcterms:modified xsi:type="dcterms:W3CDTF">2024-07-29T19:23:16Z</dcterms:modified>
</cp:coreProperties>
</file>